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8" r:id="rId4"/>
    <p:sldId id="260" r:id="rId5"/>
    <p:sldId id="258" r:id="rId6"/>
    <p:sldId id="263" r:id="rId7"/>
    <p:sldId id="264" r:id="rId8"/>
    <p:sldId id="289" r:id="rId9"/>
    <p:sldId id="290" r:id="rId10"/>
    <p:sldId id="261" r:id="rId11"/>
    <p:sldId id="262" r:id="rId12"/>
    <p:sldId id="265" r:id="rId13"/>
    <p:sldId id="266" r:id="rId14"/>
    <p:sldId id="267" r:id="rId15"/>
    <p:sldId id="268"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C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AE42C-6C10-4022-88E2-CBE64CB4CD7C}" v="34" dt="2022-07-14T14:23:26.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4" d="100"/>
          <a:sy n="94" d="100"/>
        </p:scale>
        <p:origin x="618"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Platania" userId="3388cf3382db013d" providerId="LiveId" clId="{227AE42C-6C10-4022-88E2-CBE64CB4CD7C}"/>
    <pc:docChg chg="modSld">
      <pc:chgData name="Alessandro Platania" userId="3388cf3382db013d" providerId="LiveId" clId="{227AE42C-6C10-4022-88E2-CBE64CB4CD7C}" dt="2022-07-14T14:19:52.872" v="29" actId="20577"/>
      <pc:docMkLst>
        <pc:docMk/>
      </pc:docMkLst>
      <pc:sldChg chg="modSp mod">
        <pc:chgData name="Alessandro Platania" userId="3388cf3382db013d" providerId="LiveId" clId="{227AE42C-6C10-4022-88E2-CBE64CB4CD7C}" dt="2022-07-14T13:43:19.572" v="0" actId="20577"/>
        <pc:sldMkLst>
          <pc:docMk/>
          <pc:sldMk cId="4050610398" sldId="256"/>
        </pc:sldMkLst>
        <pc:spChg chg="mod">
          <ac:chgData name="Alessandro Platania" userId="3388cf3382db013d" providerId="LiveId" clId="{227AE42C-6C10-4022-88E2-CBE64CB4CD7C}" dt="2022-07-14T13:43:19.572" v="0" actId="20577"/>
          <ac:spMkLst>
            <pc:docMk/>
            <pc:sldMk cId="4050610398" sldId="256"/>
            <ac:spMk id="18" creationId="{6E602E4E-0E1D-3411-372D-B35B558D9AC0}"/>
          </ac:spMkLst>
        </pc:spChg>
      </pc:sldChg>
      <pc:sldChg chg="modSp">
        <pc:chgData name="Alessandro Platania" userId="3388cf3382db013d" providerId="LiveId" clId="{227AE42C-6C10-4022-88E2-CBE64CB4CD7C}" dt="2022-07-14T14:19:52.872" v="29" actId="20577"/>
        <pc:sldMkLst>
          <pc:docMk/>
          <pc:sldMk cId="2819844076" sldId="283"/>
        </pc:sldMkLst>
        <pc:spChg chg="mod">
          <ac:chgData name="Alessandro Platania" userId="3388cf3382db013d" providerId="LiveId" clId="{227AE42C-6C10-4022-88E2-CBE64CB4CD7C}" dt="2022-07-14T14:19:52.872" v="29" actId="20577"/>
          <ac:spMkLst>
            <pc:docMk/>
            <pc:sldMk cId="2819844076" sldId="283"/>
            <ac:spMk id="6" creationId="{963EB60A-57B1-B0DA-C4A8-B44203514B8D}"/>
          </ac:spMkLst>
        </pc:spChg>
      </pc:sldChg>
      <pc:sldChg chg="modSp">
        <pc:chgData name="Alessandro Platania" userId="3388cf3382db013d" providerId="LiveId" clId="{227AE42C-6C10-4022-88E2-CBE64CB4CD7C}" dt="2022-07-14T14:17:54.284" v="7" actId="113"/>
        <pc:sldMkLst>
          <pc:docMk/>
          <pc:sldMk cId="3425620286" sldId="284"/>
        </pc:sldMkLst>
        <pc:spChg chg="mod">
          <ac:chgData name="Alessandro Platania" userId="3388cf3382db013d" providerId="LiveId" clId="{227AE42C-6C10-4022-88E2-CBE64CB4CD7C}" dt="2022-07-14T14:17:54.284" v="7" actId="113"/>
          <ac:spMkLst>
            <pc:docMk/>
            <pc:sldMk cId="3425620286" sldId="284"/>
            <ac:spMk id="2" creationId="{00ED7838-AFA4-6D81-E432-CAB81EEEF6DD}"/>
          </ac:spMkLst>
        </pc:spChg>
      </pc:sldChg>
      <pc:sldChg chg="modSp">
        <pc:chgData name="Alessandro Platania" userId="3388cf3382db013d" providerId="LiveId" clId="{227AE42C-6C10-4022-88E2-CBE64CB4CD7C}" dt="2022-07-14T14:19:00.073" v="18" actId="20577"/>
        <pc:sldMkLst>
          <pc:docMk/>
          <pc:sldMk cId="437424388" sldId="285"/>
        </pc:sldMkLst>
        <pc:spChg chg="mod">
          <ac:chgData name="Alessandro Platania" userId="3388cf3382db013d" providerId="LiveId" clId="{227AE42C-6C10-4022-88E2-CBE64CB4CD7C}" dt="2022-07-14T14:19:00.073" v="18" actId="20577"/>
          <ac:spMkLst>
            <pc:docMk/>
            <pc:sldMk cId="437424388" sldId="285"/>
            <ac:spMk id="2" creationId="{A405F0FC-CE14-C634-34BC-4881B22B882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215A37-38A3-52DD-556A-7C7F700C5D4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1EBBA625-A889-F6FC-3E0C-FDF569028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BC6D276-C0FB-3E01-EEE3-E4DB664CD1B1}"/>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5" name="Segnaposto piè di pagina 4">
            <a:extLst>
              <a:ext uri="{FF2B5EF4-FFF2-40B4-BE49-F238E27FC236}">
                <a16:creationId xmlns:a16="http://schemas.microsoft.com/office/drawing/2014/main" id="{52445667-C6F4-C6B4-ECBD-A2CB545D138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EF0ADA8-D5D6-FF5D-6B89-AEBFDBF99585}"/>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3132354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A4B1A9-72FD-1BA8-92A4-35FF5AB1402F}"/>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F138D00-820A-2D49-AC24-299292E56A09}"/>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861C605-75EE-0A75-B383-B60A8762C0A4}"/>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5" name="Segnaposto piè di pagina 4">
            <a:extLst>
              <a:ext uri="{FF2B5EF4-FFF2-40B4-BE49-F238E27FC236}">
                <a16:creationId xmlns:a16="http://schemas.microsoft.com/office/drawing/2014/main" id="{5DFDF5A3-E5D0-E270-1870-9BCD98D13C4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983036E-44BA-3B0D-F571-3A70BB093A81}"/>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404529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2FEF646-C2C8-743E-0541-8D12D863CB3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9C0BE62-FAA6-2916-846E-97E192C6A2A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88D76E8-FE7A-BA2A-3DB4-C443ED5696A3}"/>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5" name="Segnaposto piè di pagina 4">
            <a:extLst>
              <a:ext uri="{FF2B5EF4-FFF2-40B4-BE49-F238E27FC236}">
                <a16:creationId xmlns:a16="http://schemas.microsoft.com/office/drawing/2014/main" id="{589A03CA-DAA8-9BD5-3B6B-50A4D484E83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9E9696-6785-EA64-60E3-7FD254F4F27A}"/>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342781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987E41-AB2B-5653-E386-20349A6C0083}"/>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963C21-1863-98BB-6925-2D4AA0E93F1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C01ABFD-76D1-5BAD-8E7B-E17D83EE21ED}"/>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5" name="Segnaposto piè di pagina 4">
            <a:extLst>
              <a:ext uri="{FF2B5EF4-FFF2-40B4-BE49-F238E27FC236}">
                <a16:creationId xmlns:a16="http://schemas.microsoft.com/office/drawing/2014/main" id="{D4978568-2BD9-BEB2-4A2F-A74A7988B7A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2DE3057-3884-789A-AAEA-2606BB5659B4}"/>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344392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F77F4-18A4-EE33-7108-9C6743C9421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8C39D02E-CF28-7596-BA77-690C9125FB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40009141-B850-BBFF-ADD6-4D9ED012FD0A}"/>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5" name="Segnaposto piè di pagina 4">
            <a:extLst>
              <a:ext uri="{FF2B5EF4-FFF2-40B4-BE49-F238E27FC236}">
                <a16:creationId xmlns:a16="http://schemas.microsoft.com/office/drawing/2014/main" id="{7C0E2D2F-1C4C-1EB5-9241-D2603915054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804A119-8DA0-87A7-D196-4EF98622062E}"/>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310838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2C7DC7-C463-7257-D011-A3B3D1A35C6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22FA4DC-996D-1B9D-5F6E-0AA85FA8666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FF1CE4A-668F-A425-0183-D2E02453883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9A5B7452-CF4A-FAA2-59B8-6FA116BF2A19}"/>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6" name="Segnaposto piè di pagina 5">
            <a:extLst>
              <a:ext uri="{FF2B5EF4-FFF2-40B4-BE49-F238E27FC236}">
                <a16:creationId xmlns:a16="http://schemas.microsoft.com/office/drawing/2014/main" id="{DDCF80E0-2D15-1C7B-20DC-5659967C719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5351ABF-89A5-2F7B-7A4D-F4139967E4C1}"/>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2693224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147F8A-8A1F-94F6-F289-59DC9B9C2EC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7B23BDB-4950-BC29-AE1B-71C5B6C51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4EAD9AB-F5BC-EAAA-2284-815C1A48090E}"/>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E75CC64-C6FD-C901-1396-992563F02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128810D-ED0F-5704-485C-716C8A56F73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52D62422-C9D4-5372-4BA8-FDFC6415993C}"/>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8" name="Segnaposto piè di pagina 7">
            <a:extLst>
              <a:ext uri="{FF2B5EF4-FFF2-40B4-BE49-F238E27FC236}">
                <a16:creationId xmlns:a16="http://schemas.microsoft.com/office/drawing/2014/main" id="{0C767679-37E3-7CED-3B63-833786308CB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59367F04-11A7-1E53-23A9-8E8F6C92D730}"/>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2709014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BBAF287-5621-53FA-EA4E-6D143DF215A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F69BF538-13D4-BFF8-9974-1D783E9E2BFA}"/>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4" name="Segnaposto piè di pagina 3">
            <a:extLst>
              <a:ext uri="{FF2B5EF4-FFF2-40B4-BE49-F238E27FC236}">
                <a16:creationId xmlns:a16="http://schemas.microsoft.com/office/drawing/2014/main" id="{8A3D8977-C718-3505-663C-541846D8F04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A506E56-B0B9-DB17-D3A2-6B448214DB01}"/>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3240454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EA0A0503-9890-390B-5CE1-BF531693BDB9}"/>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3" name="Segnaposto piè di pagina 2">
            <a:extLst>
              <a:ext uri="{FF2B5EF4-FFF2-40B4-BE49-F238E27FC236}">
                <a16:creationId xmlns:a16="http://schemas.microsoft.com/office/drawing/2014/main" id="{727C2B95-1EB3-AA32-EFA4-53E7C192BC7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B79AAC7-C08B-5FF0-6B17-D2CEC7C0FE9B}"/>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2451538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922E5D-284F-8D41-1895-C2FC0B74B13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F54693-C3A1-DB31-BCC5-D29BF8D7C2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36D5628-FFDB-3F97-39B3-4B282B254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E994C44-FD89-86BA-FD81-D7A65EB5F5D2}"/>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6" name="Segnaposto piè di pagina 5">
            <a:extLst>
              <a:ext uri="{FF2B5EF4-FFF2-40B4-BE49-F238E27FC236}">
                <a16:creationId xmlns:a16="http://schemas.microsoft.com/office/drawing/2014/main" id="{415533DF-F346-376F-7823-73A0B151FC3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D78C6F4-B3AA-EEDE-E3D6-D9A608687E62}"/>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1089785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3A3D8F-3C78-43D8-BA91-6BDFA57247B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973287B-81DD-62DE-EB7A-BA440EF299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28C41FF-F064-C20F-FC76-A77B18B68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9BF2B66-7527-38D8-8E90-244FD2FF59BD}"/>
              </a:ext>
            </a:extLst>
          </p:cNvPr>
          <p:cNvSpPr>
            <a:spLocks noGrp="1"/>
          </p:cNvSpPr>
          <p:nvPr>
            <p:ph type="dt" sz="half" idx="10"/>
          </p:nvPr>
        </p:nvSpPr>
        <p:spPr/>
        <p:txBody>
          <a:bodyPr/>
          <a:lstStyle/>
          <a:p>
            <a:fld id="{1EEE5DF6-F0C4-4967-9250-D3154188CEF1}" type="datetimeFigureOut">
              <a:rPr lang="it-IT" smtClean="0"/>
              <a:t>14/07/2022</a:t>
            </a:fld>
            <a:endParaRPr lang="it-IT"/>
          </a:p>
        </p:txBody>
      </p:sp>
      <p:sp>
        <p:nvSpPr>
          <p:cNvPr id="6" name="Segnaposto piè di pagina 5">
            <a:extLst>
              <a:ext uri="{FF2B5EF4-FFF2-40B4-BE49-F238E27FC236}">
                <a16:creationId xmlns:a16="http://schemas.microsoft.com/office/drawing/2014/main" id="{2A3BB2E6-71CD-99BB-2FB2-089C13207BA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4664480-870C-CE09-4F8C-E65051BC99A7}"/>
              </a:ext>
            </a:extLst>
          </p:cNvPr>
          <p:cNvSpPr>
            <a:spLocks noGrp="1"/>
          </p:cNvSpPr>
          <p:nvPr>
            <p:ph type="sldNum" sz="quarter" idx="12"/>
          </p:nvPr>
        </p:nvSpPr>
        <p:spPr/>
        <p:txBody>
          <a:bodyPr/>
          <a:lstStyle/>
          <a:p>
            <a:fld id="{34AE6DE1-B292-4F0F-9686-0B5010628921}" type="slidenum">
              <a:rPr lang="it-IT" smtClean="0"/>
              <a:t>‹N›</a:t>
            </a:fld>
            <a:endParaRPr lang="it-IT"/>
          </a:p>
        </p:txBody>
      </p:sp>
    </p:spTree>
    <p:extLst>
      <p:ext uri="{BB962C8B-B14F-4D97-AF65-F5344CB8AC3E}">
        <p14:creationId xmlns:p14="http://schemas.microsoft.com/office/powerpoint/2010/main" val="447178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A2FF69F-95E4-2E43-1D4A-3FDF2955EF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3098E48-C6EA-9F54-B1CD-D345E3DF48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9D7D4C5-7773-B230-BE72-41536EFF94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E5DF6-F0C4-4967-9250-D3154188CEF1}" type="datetimeFigureOut">
              <a:rPr lang="it-IT" smtClean="0"/>
              <a:t>14/07/2022</a:t>
            </a:fld>
            <a:endParaRPr lang="it-IT"/>
          </a:p>
        </p:txBody>
      </p:sp>
      <p:sp>
        <p:nvSpPr>
          <p:cNvPr id="5" name="Segnaposto piè di pagina 4">
            <a:extLst>
              <a:ext uri="{FF2B5EF4-FFF2-40B4-BE49-F238E27FC236}">
                <a16:creationId xmlns:a16="http://schemas.microsoft.com/office/drawing/2014/main" id="{F43875B4-1DF0-4D7C-95DC-1D308B662D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40357E72-D60E-AAC6-3797-EC15B4D20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AE6DE1-B292-4F0F-9686-0B5010628921}" type="slidenum">
              <a:rPr lang="it-IT" smtClean="0"/>
              <a:t>‹N›</a:t>
            </a:fld>
            <a:endParaRPr lang="it-IT"/>
          </a:p>
        </p:txBody>
      </p:sp>
    </p:spTree>
    <p:extLst>
      <p:ext uri="{BB962C8B-B14F-4D97-AF65-F5344CB8AC3E}">
        <p14:creationId xmlns:p14="http://schemas.microsoft.com/office/powerpoint/2010/main" val="3277355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saleh846/causes-of-deaths-worldwide?resource=download"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ttotitolo 2">
            <a:extLst>
              <a:ext uri="{FF2B5EF4-FFF2-40B4-BE49-F238E27FC236}">
                <a16:creationId xmlns:a16="http://schemas.microsoft.com/office/drawing/2014/main" id="{DB599EA9-160A-3E4D-FB24-168C3E442948}"/>
              </a:ext>
            </a:extLst>
          </p:cNvPr>
          <p:cNvSpPr>
            <a:spLocks noGrp="1"/>
          </p:cNvSpPr>
          <p:nvPr>
            <p:ph type="subTitle" idx="1"/>
          </p:nvPr>
        </p:nvSpPr>
        <p:spPr>
          <a:xfrm>
            <a:off x="2832491" y="430332"/>
            <a:ext cx="6523967" cy="1259593"/>
          </a:xfrm>
          <a:noFill/>
        </p:spPr>
        <p:txBody>
          <a:bodyPr>
            <a:normAutofit fontScale="92500"/>
          </a:bodyPr>
          <a:lstStyle/>
          <a:p>
            <a:r>
              <a:rPr lang="it-IT" sz="3000" b="1" dirty="0" err="1">
                <a:solidFill>
                  <a:schemeClr val="accent1">
                    <a:lumMod val="50000"/>
                  </a:schemeClr>
                </a:solidFill>
                <a:latin typeface="Verdana" panose="020B0604030504040204" pitchFamily="34" charset="0"/>
                <a:ea typeface="Verdana" panose="020B0604030504040204" pitchFamily="34" charset="0"/>
              </a:rPr>
              <a:t>Causes</a:t>
            </a:r>
            <a:r>
              <a:rPr lang="it-IT" sz="3000" b="1" dirty="0">
                <a:solidFill>
                  <a:schemeClr val="accent1">
                    <a:lumMod val="50000"/>
                  </a:schemeClr>
                </a:solidFill>
                <a:latin typeface="Verdana" panose="020B0604030504040204" pitchFamily="34" charset="0"/>
                <a:ea typeface="Verdana" panose="020B0604030504040204" pitchFamily="34" charset="0"/>
              </a:rPr>
              <a:t> of </a:t>
            </a:r>
            <a:r>
              <a:rPr lang="it-IT" sz="3000" b="1" dirty="0" err="1">
                <a:solidFill>
                  <a:schemeClr val="accent1">
                    <a:lumMod val="50000"/>
                  </a:schemeClr>
                </a:solidFill>
                <a:latin typeface="Verdana" panose="020B0604030504040204" pitchFamily="34" charset="0"/>
                <a:ea typeface="Verdana" panose="020B0604030504040204" pitchFamily="34" charset="0"/>
              </a:rPr>
              <a:t>Deaths</a:t>
            </a:r>
            <a:r>
              <a:rPr lang="it-IT" sz="3000" b="1" dirty="0">
                <a:solidFill>
                  <a:schemeClr val="accent1">
                    <a:lumMod val="50000"/>
                  </a:schemeClr>
                </a:solidFill>
                <a:latin typeface="Verdana" panose="020B0604030504040204" pitchFamily="34" charset="0"/>
                <a:ea typeface="Verdana" panose="020B0604030504040204" pitchFamily="34" charset="0"/>
              </a:rPr>
              <a:t> - Worldwide</a:t>
            </a:r>
          </a:p>
          <a:p>
            <a:r>
              <a:rPr lang="it-IT" sz="3000" b="1" dirty="0">
                <a:solidFill>
                  <a:schemeClr val="accent1">
                    <a:lumMod val="50000"/>
                  </a:schemeClr>
                </a:solidFill>
                <a:latin typeface="Verdana" panose="020B0604030504040204" pitchFamily="34" charset="0"/>
                <a:ea typeface="Verdana" panose="020B0604030504040204" pitchFamily="34" charset="0"/>
              </a:rPr>
              <a:t>(1990-2019)</a:t>
            </a:r>
          </a:p>
        </p:txBody>
      </p:sp>
      <p:sp>
        <p:nvSpPr>
          <p:cNvPr id="8" name="CasellaDiTesto 7">
            <a:extLst>
              <a:ext uri="{FF2B5EF4-FFF2-40B4-BE49-F238E27FC236}">
                <a16:creationId xmlns:a16="http://schemas.microsoft.com/office/drawing/2014/main" id="{0D6682B3-2C6B-EBFE-5A33-6648C866AE1E}"/>
              </a:ext>
            </a:extLst>
          </p:cNvPr>
          <p:cNvSpPr txBox="1"/>
          <p:nvPr/>
        </p:nvSpPr>
        <p:spPr>
          <a:xfrm>
            <a:off x="9304138" y="5654189"/>
            <a:ext cx="2492098" cy="830997"/>
          </a:xfrm>
          <a:prstGeom prst="rect">
            <a:avLst/>
          </a:prstGeom>
          <a:noFill/>
        </p:spPr>
        <p:txBody>
          <a:bodyPr wrap="square" rtlCol="0">
            <a:spAutoFit/>
          </a:bodyPr>
          <a:lstStyle/>
          <a:p>
            <a:r>
              <a:rPr lang="en-US" sz="1550" b="0" i="0" u="none" strike="noStrike" dirty="0">
                <a:solidFill>
                  <a:srgbClr val="000000"/>
                </a:solidFill>
                <a:effectLst/>
                <a:latin typeface="Georgia" panose="02040502050405020303" pitchFamily="18" charset="0"/>
              </a:rPr>
              <a:t>MASTER’S DEGREE in DATA SCIENCE for MANAGEMENT</a:t>
            </a:r>
            <a:endParaRPr lang="it-IT" sz="1550" dirty="0"/>
          </a:p>
        </p:txBody>
      </p:sp>
      <p:cxnSp>
        <p:nvCxnSpPr>
          <p:cNvPr id="17" name="Connettore diritto 16">
            <a:extLst>
              <a:ext uri="{FF2B5EF4-FFF2-40B4-BE49-F238E27FC236}">
                <a16:creationId xmlns:a16="http://schemas.microsoft.com/office/drawing/2014/main" id="{A40EE076-F3E4-F5B6-FEE1-3E7837202896}"/>
              </a:ext>
            </a:extLst>
          </p:cNvPr>
          <p:cNvCxnSpPr>
            <a:cxnSpLocks/>
          </p:cNvCxnSpPr>
          <p:nvPr/>
        </p:nvCxnSpPr>
        <p:spPr>
          <a:xfrm>
            <a:off x="9307185" y="5708073"/>
            <a:ext cx="0" cy="721697"/>
          </a:xfrm>
          <a:prstGeom prst="line">
            <a:avLst/>
          </a:prstGeom>
        </p:spPr>
        <p:style>
          <a:lnRef idx="1">
            <a:schemeClr val="dk1"/>
          </a:lnRef>
          <a:fillRef idx="0">
            <a:schemeClr val="dk1"/>
          </a:fillRef>
          <a:effectRef idx="0">
            <a:schemeClr val="dk1"/>
          </a:effectRef>
          <a:fontRef idx="minor">
            <a:schemeClr val="tx1"/>
          </a:fontRef>
        </p:style>
      </p:cxnSp>
      <p:pic>
        <p:nvPicPr>
          <p:cNvPr id="11" name="image6.jpg" descr="Segnaposto grafico">
            <a:extLst>
              <a:ext uri="{FF2B5EF4-FFF2-40B4-BE49-F238E27FC236}">
                <a16:creationId xmlns:a16="http://schemas.microsoft.com/office/drawing/2014/main" id="{394454D6-BCE3-6D62-1B15-393DA190750F}"/>
              </a:ext>
            </a:extLst>
          </p:cNvPr>
          <p:cNvPicPr/>
          <p:nvPr/>
        </p:nvPicPr>
        <p:blipFill>
          <a:blip r:embed="rId2"/>
          <a:srcRect/>
          <a:stretch>
            <a:fillRect/>
          </a:stretch>
        </p:blipFill>
        <p:spPr>
          <a:xfrm>
            <a:off x="2477106" y="1600837"/>
            <a:ext cx="7237787" cy="3895147"/>
          </a:xfrm>
          <a:prstGeom prst="rect">
            <a:avLst/>
          </a:prstGeom>
          <a:ln/>
        </p:spPr>
      </p:pic>
      <p:pic>
        <p:nvPicPr>
          <p:cNvPr id="2" name="Immagine 1">
            <a:extLst>
              <a:ext uri="{FF2B5EF4-FFF2-40B4-BE49-F238E27FC236}">
                <a16:creationId xmlns:a16="http://schemas.microsoft.com/office/drawing/2014/main" id="{1D9D49F4-B250-8922-BC7A-626165104BDD}"/>
              </a:ext>
            </a:extLst>
          </p:cNvPr>
          <p:cNvPicPr>
            <a:picLocks noChangeAspect="1"/>
          </p:cNvPicPr>
          <p:nvPr/>
        </p:nvPicPr>
        <p:blipFill rotWithShape="1">
          <a:blip r:embed="rId3"/>
          <a:srcRect t="17234" b="15902"/>
          <a:stretch/>
        </p:blipFill>
        <p:spPr>
          <a:xfrm>
            <a:off x="7066978" y="5511709"/>
            <a:ext cx="2136503" cy="1070050"/>
          </a:xfrm>
          <a:prstGeom prst="rect">
            <a:avLst/>
          </a:prstGeom>
        </p:spPr>
      </p:pic>
      <p:sp>
        <p:nvSpPr>
          <p:cNvPr id="18" name="CasellaDiTesto 17">
            <a:extLst>
              <a:ext uri="{FF2B5EF4-FFF2-40B4-BE49-F238E27FC236}">
                <a16:creationId xmlns:a16="http://schemas.microsoft.com/office/drawing/2014/main" id="{6E602E4E-0E1D-3411-372D-B35B558D9AC0}"/>
              </a:ext>
            </a:extLst>
          </p:cNvPr>
          <p:cNvSpPr txBox="1"/>
          <p:nvPr/>
        </p:nvSpPr>
        <p:spPr>
          <a:xfrm>
            <a:off x="1014789" y="5585069"/>
            <a:ext cx="2678640" cy="923330"/>
          </a:xfrm>
          <a:prstGeom prst="rect">
            <a:avLst/>
          </a:prstGeom>
          <a:noFill/>
        </p:spPr>
        <p:txBody>
          <a:bodyPr wrap="square" rtlCol="0">
            <a:spAutoFit/>
          </a:bodyPr>
          <a:lstStyle/>
          <a:p>
            <a:r>
              <a:rPr lang="it-IT" dirty="0">
                <a:latin typeface="Verdana" panose="020B0604030504040204" pitchFamily="34" charset="0"/>
                <a:ea typeface="Verdana" panose="020B0604030504040204" pitchFamily="34" charset="0"/>
              </a:rPr>
              <a:t>Alessandro Platania </a:t>
            </a:r>
          </a:p>
          <a:p>
            <a:r>
              <a:rPr lang="it-IT" dirty="0">
                <a:latin typeface="Verdana" panose="020B0604030504040204" pitchFamily="34" charset="0"/>
                <a:ea typeface="Verdana" panose="020B0604030504040204" pitchFamily="34" charset="0"/>
              </a:rPr>
              <a:t>Gaia Sandra Schillaci</a:t>
            </a:r>
          </a:p>
          <a:p>
            <a:r>
              <a:rPr lang="it-IT" dirty="0">
                <a:latin typeface="Verdana" panose="020B0604030504040204" pitchFamily="34" charset="0"/>
                <a:ea typeface="Verdana" panose="020B0604030504040204" pitchFamily="34" charset="0"/>
              </a:rPr>
              <a:t>A. Y. 2021-2022</a:t>
            </a:r>
          </a:p>
        </p:txBody>
      </p:sp>
    </p:spTree>
    <p:extLst>
      <p:ext uri="{BB962C8B-B14F-4D97-AF65-F5344CB8AC3E}">
        <p14:creationId xmlns:p14="http://schemas.microsoft.com/office/powerpoint/2010/main" val="4050610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D2B368-B94F-4E84-04A3-B94BF8DCCB75}"/>
              </a:ext>
            </a:extLst>
          </p:cNvPr>
          <p:cNvSpPr>
            <a:spLocks noGrp="1"/>
          </p:cNvSpPr>
          <p:nvPr>
            <p:ph type="ctrTitle"/>
          </p:nvPr>
        </p:nvSpPr>
        <p:spPr>
          <a:xfrm>
            <a:off x="1440682" y="2175080"/>
            <a:ext cx="9409043" cy="1635445"/>
          </a:xfrm>
        </p:spPr>
        <p:txBody>
          <a:bodyPr>
            <a:normAutofit/>
          </a:bodyPr>
          <a:lstStyle/>
          <a:p>
            <a:r>
              <a:rPr lang="it-IT" dirty="0" err="1">
                <a:solidFill>
                  <a:schemeClr val="accent1">
                    <a:lumMod val="50000"/>
                  </a:schemeClr>
                </a:solidFill>
                <a:latin typeface="Verdana" panose="020B0604030504040204" pitchFamily="34" charset="0"/>
                <a:ea typeface="Verdana" panose="020B0604030504040204" pitchFamily="34" charset="0"/>
              </a:rPr>
              <a:t>Dimensional</a:t>
            </a:r>
            <a:r>
              <a:rPr lang="it-IT" dirty="0">
                <a:solidFill>
                  <a:schemeClr val="accent1">
                    <a:lumMod val="50000"/>
                  </a:schemeClr>
                </a:solidFill>
                <a:latin typeface="Verdana" panose="020B0604030504040204" pitchFamily="34" charset="0"/>
                <a:ea typeface="Verdana" panose="020B0604030504040204" pitchFamily="34" charset="0"/>
              </a:rPr>
              <a:t> </a:t>
            </a:r>
            <a:r>
              <a:rPr lang="it-IT" dirty="0" err="1">
                <a:solidFill>
                  <a:schemeClr val="accent1">
                    <a:lumMod val="50000"/>
                  </a:schemeClr>
                </a:solidFill>
                <a:latin typeface="Verdana" panose="020B0604030504040204" pitchFamily="34" charset="0"/>
                <a:ea typeface="Verdana" panose="020B0604030504040204" pitchFamily="34" charset="0"/>
              </a:rPr>
              <a:t>Fact</a:t>
            </a:r>
            <a:r>
              <a:rPr lang="it-IT" dirty="0">
                <a:solidFill>
                  <a:schemeClr val="accent1">
                    <a:lumMod val="50000"/>
                  </a:schemeClr>
                </a:solidFill>
                <a:latin typeface="Verdana" panose="020B0604030504040204" pitchFamily="34" charset="0"/>
                <a:ea typeface="Verdana" panose="020B0604030504040204" pitchFamily="34" charset="0"/>
              </a:rPr>
              <a:t> Model</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847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1032ECB-1FC2-72CB-B9E1-1DC8EDFF4DA8}"/>
              </a:ext>
            </a:extLst>
          </p:cNvPr>
          <p:cNvSpPr>
            <a:spLocks noGrp="1"/>
          </p:cNvSpPr>
          <p:nvPr>
            <p:ph type="ctrTitle"/>
          </p:nvPr>
        </p:nvSpPr>
        <p:spPr>
          <a:xfrm>
            <a:off x="852979" y="1092518"/>
            <a:ext cx="3734698" cy="4125967"/>
          </a:xfrm>
        </p:spPr>
        <p:txBody>
          <a:bodyPr anchor="ctr">
            <a:noAutofit/>
          </a:bodyPr>
          <a:lstStyle/>
          <a:p>
            <a:pPr algn="l"/>
            <a:r>
              <a:rPr lang="en-US" sz="1800" dirty="0">
                <a:latin typeface="Verdana" panose="020B0604030504040204" pitchFamily="34" charset="0"/>
                <a:ea typeface="Verdana" panose="020B0604030504040204" pitchFamily="34" charset="0"/>
              </a:rPr>
              <a:t>In our dataset, the </a:t>
            </a:r>
            <a:r>
              <a:rPr lang="en-US" sz="1800" dirty="0">
                <a:solidFill>
                  <a:schemeClr val="accent1">
                    <a:lumMod val="75000"/>
                  </a:schemeClr>
                </a:solidFill>
                <a:latin typeface="Verdana" panose="020B0604030504040204" pitchFamily="34" charset="0"/>
                <a:ea typeface="Verdana" panose="020B0604030504040204" pitchFamily="34" charset="0"/>
              </a:rPr>
              <a:t>fact</a:t>
            </a:r>
            <a:r>
              <a:rPr lang="en-US" sz="1800" dirty="0">
                <a:latin typeface="Verdana" panose="020B0604030504040204" pitchFamily="34" charset="0"/>
                <a:ea typeface="Verdana" panose="020B0604030504040204" pitchFamily="34" charset="0"/>
              </a:rPr>
              <a:t> is represented by Deaths, while its </a:t>
            </a:r>
            <a:r>
              <a:rPr lang="en-US" sz="1800" dirty="0">
                <a:solidFill>
                  <a:schemeClr val="accent1">
                    <a:lumMod val="75000"/>
                  </a:schemeClr>
                </a:solidFill>
                <a:latin typeface="Verdana" panose="020B0604030504040204" pitchFamily="34" charset="0"/>
                <a:ea typeface="Verdana" panose="020B0604030504040204" pitchFamily="34" charset="0"/>
              </a:rPr>
              <a:t>measure</a:t>
            </a:r>
            <a:r>
              <a:rPr lang="en-US" sz="1800" dirty="0">
                <a:latin typeface="Verdana" panose="020B0604030504040204" pitchFamily="34" charset="0"/>
                <a:ea typeface="Verdana" panose="020B0604030504040204" pitchFamily="34" charset="0"/>
              </a:rPr>
              <a:t> is Number. </a:t>
            </a:r>
            <a:br>
              <a:rPr lang="en-US" sz="1800" dirty="0">
                <a:latin typeface="Verdana" panose="020B0604030504040204" pitchFamily="34" charset="0"/>
                <a:ea typeface="Verdana" panose="020B0604030504040204" pitchFamily="34" charset="0"/>
              </a:rPr>
            </a:br>
            <a:br>
              <a:rPr lang="en-US" sz="1800" dirty="0">
                <a:latin typeface="Verdana" panose="020B0604030504040204" pitchFamily="34" charset="0"/>
                <a:ea typeface="Verdana" panose="020B0604030504040204" pitchFamily="34" charset="0"/>
              </a:rPr>
            </a:br>
            <a:r>
              <a:rPr lang="en-US" sz="1800" dirty="0">
                <a:latin typeface="Verdana" panose="020B0604030504040204" pitchFamily="34" charset="0"/>
                <a:ea typeface="Verdana" panose="020B0604030504040204" pitchFamily="34" charset="0"/>
              </a:rPr>
              <a:t>The </a:t>
            </a:r>
            <a:r>
              <a:rPr lang="en-US" sz="1800" dirty="0">
                <a:solidFill>
                  <a:schemeClr val="accent1">
                    <a:lumMod val="75000"/>
                  </a:schemeClr>
                </a:solidFill>
                <a:latin typeface="Verdana" panose="020B0604030504040204" pitchFamily="34" charset="0"/>
                <a:ea typeface="Verdana" panose="020B0604030504040204" pitchFamily="34" charset="0"/>
              </a:rPr>
              <a:t>dimensions</a:t>
            </a:r>
            <a:r>
              <a:rPr lang="en-US" sz="1800" dirty="0">
                <a:latin typeface="Verdana" panose="020B0604030504040204" pitchFamily="34" charset="0"/>
                <a:ea typeface="Verdana" panose="020B0604030504040204" pitchFamily="34" charset="0"/>
              </a:rPr>
              <a:t> are represented by Year, Area, Age groups and Causes. </a:t>
            </a:r>
            <a:br>
              <a:rPr lang="en-US" sz="1800" dirty="0">
                <a:latin typeface="Verdana" panose="020B0604030504040204" pitchFamily="34" charset="0"/>
                <a:ea typeface="Verdana" panose="020B0604030504040204" pitchFamily="34" charset="0"/>
              </a:rPr>
            </a:br>
            <a:br>
              <a:rPr lang="en-US" sz="1800" dirty="0">
                <a:latin typeface="Verdana" panose="020B0604030504040204" pitchFamily="34" charset="0"/>
                <a:ea typeface="Verdana" panose="020B0604030504040204" pitchFamily="34" charset="0"/>
              </a:rPr>
            </a:br>
            <a:r>
              <a:rPr lang="en-US" sz="1800" dirty="0">
                <a:latin typeface="Verdana" panose="020B0604030504040204" pitchFamily="34" charset="0"/>
                <a:ea typeface="Verdana" panose="020B0604030504040204" pitchFamily="34" charset="0"/>
              </a:rPr>
              <a:t>For the Area dimension we recognize a </a:t>
            </a:r>
            <a:r>
              <a:rPr lang="en-US" sz="1800" dirty="0">
                <a:solidFill>
                  <a:schemeClr val="accent1">
                    <a:lumMod val="75000"/>
                  </a:schemeClr>
                </a:solidFill>
                <a:latin typeface="Verdana" panose="020B0604030504040204" pitchFamily="34" charset="0"/>
                <a:ea typeface="Verdana" panose="020B0604030504040204" pitchFamily="34" charset="0"/>
              </a:rPr>
              <a:t>hierarchy</a:t>
            </a:r>
            <a:r>
              <a:rPr lang="en-US" sz="1800" dirty="0">
                <a:latin typeface="Verdana" panose="020B0604030504040204" pitchFamily="34" charset="0"/>
                <a:ea typeface="Verdana" panose="020B0604030504040204" pitchFamily="34" charset="0"/>
              </a:rPr>
              <a:t> composed of it and the dimensional attribute WHO region.</a:t>
            </a:r>
            <a:br>
              <a:rPr lang="en-US" sz="1800" dirty="0">
                <a:latin typeface="Verdana" panose="020B0604030504040204" pitchFamily="34" charset="0"/>
                <a:ea typeface="Verdana" panose="020B0604030504040204" pitchFamily="34" charset="0"/>
              </a:rPr>
            </a:br>
            <a:br>
              <a:rPr lang="en-US" sz="1800" dirty="0">
                <a:latin typeface="Verdana" panose="020B0604030504040204" pitchFamily="34" charset="0"/>
                <a:ea typeface="Verdana" panose="020B0604030504040204" pitchFamily="34" charset="0"/>
              </a:rPr>
            </a:br>
            <a:r>
              <a:rPr lang="en-US" sz="1800" i="1" u="sng" dirty="0">
                <a:latin typeface="Verdana" panose="020B0604030504040204" pitchFamily="34" charset="0"/>
                <a:ea typeface="Verdana" panose="020B0604030504040204" pitchFamily="34" charset="0"/>
              </a:rPr>
              <a:t>Area</a:t>
            </a:r>
            <a:r>
              <a:rPr lang="en-US" sz="1800" i="1" dirty="0">
                <a:latin typeface="Verdana" panose="020B0604030504040204" pitchFamily="34" charset="0"/>
                <a:ea typeface="Verdana" panose="020B0604030504040204" pitchFamily="34" charset="0"/>
              </a:rPr>
              <a:t> -&gt; WHO region</a:t>
            </a:r>
            <a:endParaRPr lang="it-IT" sz="1800" i="1" dirty="0">
              <a:latin typeface="Verdana" panose="020B0604030504040204" pitchFamily="34" charset="0"/>
              <a:ea typeface="Verdana" panose="020B0604030504040204" pitchFamily="34" charset="0"/>
            </a:endParaRPr>
          </a:p>
        </p:txBody>
      </p:sp>
      <p:grpSp>
        <p:nvGrpSpPr>
          <p:cNvPr id="12" name="Group 11">
            <a:extLst>
              <a:ext uri="{FF2B5EF4-FFF2-40B4-BE49-F238E27FC236}">
                <a16:creationId xmlns:a16="http://schemas.microsoft.com/office/drawing/2014/main" id="{BEB2E44E-30A6-416E-A45D-B1E328629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414016"/>
            <a:ext cx="232963" cy="1340860"/>
            <a:chOff x="56167" y="2050133"/>
            <a:chExt cx="232963" cy="1340860"/>
          </a:xfrm>
        </p:grpSpPr>
        <p:sp>
          <p:nvSpPr>
            <p:cNvPr id="13" name="Rectangle 2">
              <a:extLst>
                <a:ext uri="{FF2B5EF4-FFF2-40B4-BE49-F238E27FC236}">
                  <a16:creationId xmlns:a16="http://schemas.microsoft.com/office/drawing/2014/main" id="{FC3F1FAE-BAA2-4238-87B4-F57CD6E0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9">
              <a:extLst>
                <a:ext uri="{FF2B5EF4-FFF2-40B4-BE49-F238E27FC236}">
                  <a16:creationId xmlns:a16="http://schemas.microsoft.com/office/drawing/2014/main" id="{089CF776-26E3-443A-9B0A-EBD6CE7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1F6F9BAB-A8A1-4A62-86FC-5B3157A6E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7A2B6B81-FF9A-43F6-A1AE-917DAA4B0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
              <a:extLst>
                <a:ext uri="{FF2B5EF4-FFF2-40B4-BE49-F238E27FC236}">
                  <a16:creationId xmlns:a16="http://schemas.microsoft.com/office/drawing/2014/main" id="{49817315-151B-4CB1-A230-5A36AF7FB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6CC335AB-9541-4183-93A8-9687D50AB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ED940D30-BF06-4C7A-8790-F0D99824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A52173BB-5BB4-4AB9-AC66-79CF7406D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CD8A6114-D58C-4BB6-9AFE-064C927F3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B4E88F94-25A1-4836-8BB3-4271B636B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25A83C54-E0E4-4E8A-9EE6-C17D26417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0675818B-7A46-4DED-BBFC-4697A4C04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AF3B1214-DA5A-4076-BE6B-3D9D3ECC6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9E008EA5-BFDE-4E41-A137-7528BC706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46544C80-52A4-45E4-BFA9-EF2DF3498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905E3B05-2EB1-44FB-ADE8-F4CD5217A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02542866-00BE-41E8-955D-E3B4E6E03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ADC9572A-D4F6-4C5A-B2C8-C00E855CB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BBF83543-D986-4CD0-A24E-9802847B8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15E8B8C4-D90E-4DC6-BA2D-D21C33318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Immagine 32">
            <a:extLst>
              <a:ext uri="{FF2B5EF4-FFF2-40B4-BE49-F238E27FC236}">
                <a16:creationId xmlns:a16="http://schemas.microsoft.com/office/drawing/2014/main" id="{BF738149-A97D-771B-C0C6-95048FBB119A}"/>
              </a:ext>
            </a:extLst>
          </p:cNvPr>
          <p:cNvPicPr>
            <a:picLocks noChangeAspect="1"/>
          </p:cNvPicPr>
          <p:nvPr/>
        </p:nvPicPr>
        <p:blipFill rotWithShape="1">
          <a:blip r:embed="rId2"/>
          <a:srcRect t="14507" b="7972"/>
          <a:stretch/>
        </p:blipFill>
        <p:spPr bwMode="auto">
          <a:xfrm>
            <a:off x="5852160" y="1237967"/>
            <a:ext cx="4959941" cy="37732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1151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69E0E4D-E4C6-7603-C625-77545500A3C6}"/>
              </a:ext>
            </a:extLst>
          </p:cNvPr>
          <p:cNvSpPr>
            <a:spLocks noGrp="1"/>
          </p:cNvSpPr>
          <p:nvPr>
            <p:ph type="ctrTitle"/>
          </p:nvPr>
        </p:nvSpPr>
        <p:spPr>
          <a:xfrm>
            <a:off x="1524000" y="1005840"/>
            <a:ext cx="9031769" cy="2936382"/>
          </a:xfrm>
        </p:spPr>
        <p:txBody>
          <a:bodyPr>
            <a:normAutofit/>
          </a:bodyPr>
          <a:lstStyle/>
          <a:p>
            <a:r>
              <a:rPr lang="it-IT" dirty="0" err="1">
                <a:solidFill>
                  <a:schemeClr val="accent1">
                    <a:lumMod val="50000"/>
                  </a:schemeClr>
                </a:solidFill>
                <a:latin typeface="Verdana" panose="020B0604030504040204" pitchFamily="34" charset="0"/>
                <a:ea typeface="Verdana" panose="020B0604030504040204" pitchFamily="34" charset="0"/>
              </a:rPr>
              <a:t>Sheets</a:t>
            </a:r>
            <a:r>
              <a:rPr lang="it-IT" dirty="0">
                <a:solidFill>
                  <a:schemeClr val="accent1">
                    <a:lumMod val="50000"/>
                  </a:schemeClr>
                </a:solidFill>
                <a:latin typeface="Verdana" panose="020B0604030504040204" pitchFamily="34" charset="0"/>
                <a:ea typeface="Verdana" panose="020B0604030504040204" pitchFamily="34" charset="0"/>
              </a:rPr>
              <a:t> &amp; Dashboards</a:t>
            </a:r>
          </a:p>
        </p:txBody>
      </p:sp>
      <p:grpSp>
        <p:nvGrpSpPr>
          <p:cNvPr id="30" name="Group 29">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31"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45"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35664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1E8E7846-DE3E-8B20-E5AF-FD27AD8B536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2793" y="1173266"/>
            <a:ext cx="9117160" cy="4763715"/>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a:extLst>
              <a:ext uri="{FF2B5EF4-FFF2-40B4-BE49-F238E27FC236}">
                <a16:creationId xmlns:a16="http://schemas.microsoft.com/office/drawing/2014/main" id="{8EB4F0B7-9FD7-DFBB-0DAA-4402FC7D7CE2}"/>
              </a:ext>
            </a:extLst>
          </p:cNvPr>
          <p:cNvSpPr>
            <a:spLocks noGrp="1"/>
          </p:cNvSpPr>
          <p:nvPr>
            <p:ph type="ctrTitle"/>
          </p:nvPr>
        </p:nvSpPr>
        <p:spPr>
          <a:xfrm>
            <a:off x="9652001" y="1689273"/>
            <a:ext cx="2447636" cy="2598642"/>
          </a:xfrm>
        </p:spPr>
        <p:txBody>
          <a:bodyPr>
            <a:noAutofit/>
          </a:bodyPr>
          <a:lstStyle/>
          <a:p>
            <a:pPr algn="l">
              <a:lnSpc>
                <a:spcPct val="100000"/>
              </a:lnSpc>
            </a:pPr>
            <a:r>
              <a:rPr lang="en-US" sz="1350" b="0" i="0" u="none" strike="noStrike" dirty="0">
                <a:solidFill>
                  <a:srgbClr val="000000"/>
                </a:solidFill>
                <a:effectLst/>
                <a:latin typeface="Verdana" panose="020B0604030504040204" pitchFamily="34" charset="0"/>
                <a:ea typeface="Verdana" panose="020B0604030504040204" pitchFamily="34" charset="0"/>
              </a:rPr>
              <a:t>This dashboard aims to </a:t>
            </a:r>
            <a:r>
              <a:rPr lang="en-US" sz="1350" b="0" i="0" u="none" strike="noStrike" dirty="0" err="1">
                <a:solidFill>
                  <a:srgbClr val="000000"/>
                </a:solidFill>
                <a:effectLst/>
                <a:latin typeface="Verdana" panose="020B0604030504040204" pitchFamily="34" charset="0"/>
                <a:ea typeface="Verdana" panose="020B0604030504040204" pitchFamily="34" charset="0"/>
              </a:rPr>
              <a:t>analyse</a:t>
            </a:r>
            <a:r>
              <a:rPr lang="en-US" sz="1350" b="0" i="0" u="none" strike="noStrike" dirty="0">
                <a:solidFill>
                  <a:srgbClr val="000000"/>
                </a:solidFill>
                <a:effectLst/>
                <a:latin typeface="Verdana" panose="020B0604030504040204" pitchFamily="34" charset="0"/>
                <a:ea typeface="Verdana" panose="020B0604030504040204" pitchFamily="34" charset="0"/>
              </a:rPr>
              <a:t> the trend of the causes of deaths according to the WHO regions. </a:t>
            </a:r>
            <a:br>
              <a:rPr lang="en-US" sz="1350" b="0" i="0" u="none" strike="noStrike" dirty="0">
                <a:solidFill>
                  <a:srgbClr val="000000"/>
                </a:solidFill>
                <a:effectLst/>
                <a:latin typeface="Verdana" panose="020B0604030504040204" pitchFamily="34" charset="0"/>
                <a:ea typeface="Verdana" panose="020B0604030504040204" pitchFamily="34" charset="0"/>
              </a:rPr>
            </a:br>
            <a:r>
              <a:rPr lang="en-US" sz="1350" b="0" i="0" u="none" strike="noStrike" dirty="0">
                <a:solidFill>
                  <a:srgbClr val="000000"/>
                </a:solidFill>
                <a:effectLst/>
                <a:latin typeface="Verdana" panose="020B0604030504040204" pitchFamily="34" charset="0"/>
                <a:ea typeface="Verdana" panose="020B0604030504040204" pitchFamily="34" charset="0"/>
              </a:rPr>
              <a:t>There are five sheets: </a:t>
            </a:r>
            <a:br>
              <a:rPr lang="en-US" sz="1350" b="0" i="0" u="none" strike="noStrike" dirty="0">
                <a:solidFill>
                  <a:srgbClr val="000000"/>
                </a:solidFill>
                <a:effectLst/>
                <a:latin typeface="Verdana" panose="020B0604030504040204" pitchFamily="34" charset="0"/>
                <a:ea typeface="Verdana" panose="020B0604030504040204" pitchFamily="34" charset="0"/>
              </a:rPr>
            </a:br>
            <a:r>
              <a:rPr lang="en-US" sz="1350" b="0" i="0" u="none" strike="noStrike" dirty="0">
                <a:solidFill>
                  <a:srgbClr val="000000"/>
                </a:solidFill>
                <a:effectLst/>
                <a:latin typeface="Verdana" panose="020B0604030504040204" pitchFamily="34" charset="0"/>
                <a:ea typeface="Verdana" panose="020B0604030504040204" pitchFamily="34" charset="0"/>
              </a:rPr>
              <a:t>1) </a:t>
            </a:r>
            <a:r>
              <a:rPr lang="en-US" sz="1350" b="0" i="1" u="none" strike="noStrike" dirty="0">
                <a:solidFill>
                  <a:srgbClr val="000000"/>
                </a:solidFill>
                <a:effectLst/>
                <a:latin typeface="Verdana" panose="020B0604030504040204" pitchFamily="34" charset="0"/>
                <a:ea typeface="Verdana" panose="020B0604030504040204" pitchFamily="34" charset="0"/>
              </a:rPr>
              <a:t>N. of Deaths per Region, 2) Causes of deaths, 3) Changes of deaths throughout the years, 4) Sum of deaths, 5) Sum of deaths per year</a:t>
            </a:r>
            <a:r>
              <a:rPr lang="en-US" sz="1350" b="0" i="0" u="none" strike="noStrike" dirty="0">
                <a:solidFill>
                  <a:srgbClr val="000000"/>
                </a:solidFill>
                <a:effectLst/>
                <a:latin typeface="Verdana" panose="020B0604030504040204" pitchFamily="34" charset="0"/>
                <a:ea typeface="Verdana" panose="020B0604030504040204" pitchFamily="34" charset="0"/>
              </a:rPr>
              <a:t>.</a:t>
            </a:r>
            <a:br>
              <a:rPr lang="en-US" sz="1350" b="0" dirty="0">
                <a:effectLst/>
                <a:latin typeface="Verdana" panose="020B0604030504040204" pitchFamily="34" charset="0"/>
                <a:ea typeface="Verdana" panose="020B0604030504040204" pitchFamily="34" charset="0"/>
              </a:rPr>
            </a:br>
            <a:br>
              <a:rPr lang="en-US" sz="1350" b="0" dirty="0">
                <a:effectLst/>
                <a:latin typeface="Verdana" panose="020B0604030504040204" pitchFamily="34" charset="0"/>
                <a:ea typeface="Verdana" panose="020B0604030504040204" pitchFamily="34" charset="0"/>
              </a:rPr>
            </a:br>
            <a:endParaRPr lang="it-IT" sz="1350" dirty="0"/>
          </a:p>
        </p:txBody>
      </p:sp>
      <p:sp>
        <p:nvSpPr>
          <p:cNvPr id="6" name="CasellaDiTesto 5">
            <a:extLst>
              <a:ext uri="{FF2B5EF4-FFF2-40B4-BE49-F238E27FC236}">
                <a16:creationId xmlns:a16="http://schemas.microsoft.com/office/drawing/2014/main" id="{423E89FB-3272-4EEA-DECE-65695843AA78}"/>
              </a:ext>
            </a:extLst>
          </p:cNvPr>
          <p:cNvSpPr txBox="1"/>
          <p:nvPr/>
        </p:nvSpPr>
        <p:spPr>
          <a:xfrm>
            <a:off x="2907958" y="255202"/>
            <a:ext cx="6376082" cy="553998"/>
          </a:xfrm>
          <a:prstGeom prst="rect">
            <a:avLst/>
          </a:prstGeom>
          <a:noFill/>
        </p:spPr>
        <p:txBody>
          <a:bodyPr wrap="square" rtlCol="0">
            <a:spAutoFit/>
          </a:bodyPr>
          <a:lstStyle/>
          <a:p>
            <a:pPr algn="ctr"/>
            <a:r>
              <a:rPr lang="it-IT" sz="3000" b="1" dirty="0">
                <a:solidFill>
                  <a:schemeClr val="accent1">
                    <a:lumMod val="75000"/>
                  </a:schemeClr>
                </a:solidFill>
                <a:latin typeface="Verdana" panose="020B0604030504040204" pitchFamily="34" charset="0"/>
                <a:ea typeface="Verdana" panose="020B0604030504040204" pitchFamily="34" charset="0"/>
              </a:rPr>
              <a:t>I. Dashboard – WHO </a:t>
            </a:r>
            <a:r>
              <a:rPr lang="it-IT" sz="3000" b="1" dirty="0" err="1">
                <a:solidFill>
                  <a:schemeClr val="accent1">
                    <a:lumMod val="75000"/>
                  </a:schemeClr>
                </a:solidFill>
                <a:latin typeface="Verdana" panose="020B0604030504040204" pitchFamily="34" charset="0"/>
                <a:ea typeface="Verdana" panose="020B0604030504040204" pitchFamily="34" charset="0"/>
              </a:rPr>
              <a:t>regions</a:t>
            </a:r>
            <a:endParaRPr lang="it-IT" sz="3000" b="1" dirty="0">
              <a:solidFill>
                <a:schemeClr val="accent1">
                  <a:lumMod val="75000"/>
                </a:schemeClr>
              </a:solidFill>
              <a:latin typeface="Verdana" panose="020B0604030504040204" pitchFamily="34" charset="0"/>
              <a:ea typeface="Verdana" panose="020B0604030504040204" pitchFamily="34" charset="0"/>
            </a:endParaRPr>
          </a:p>
        </p:txBody>
      </p:sp>
      <p:sp>
        <p:nvSpPr>
          <p:cNvPr id="2" name="CasellaDiTesto 1">
            <a:extLst>
              <a:ext uri="{FF2B5EF4-FFF2-40B4-BE49-F238E27FC236}">
                <a16:creationId xmlns:a16="http://schemas.microsoft.com/office/drawing/2014/main" id="{3F3FCDB0-7F2C-F3BC-55B8-19FEF8C8B1F3}"/>
              </a:ext>
            </a:extLst>
          </p:cNvPr>
          <p:cNvSpPr txBox="1"/>
          <p:nvPr/>
        </p:nvSpPr>
        <p:spPr>
          <a:xfrm>
            <a:off x="9652001" y="4083814"/>
            <a:ext cx="2284520" cy="2169825"/>
          </a:xfrm>
          <a:prstGeom prst="rect">
            <a:avLst/>
          </a:prstGeom>
          <a:noFill/>
        </p:spPr>
        <p:txBody>
          <a:bodyPr wrap="square" rtlCol="0">
            <a:spAutoFit/>
          </a:bodyPr>
          <a:lstStyle/>
          <a:p>
            <a:r>
              <a:rPr lang="en-US" sz="1350" b="0" i="0" u="none" strike="noStrike" dirty="0">
                <a:solidFill>
                  <a:schemeClr val="accent1">
                    <a:lumMod val="75000"/>
                  </a:schemeClr>
                </a:solidFill>
                <a:effectLst/>
                <a:latin typeface="Verdana" panose="020B0604030504040204" pitchFamily="34" charset="0"/>
                <a:ea typeface="Verdana" panose="020B0604030504040204" pitchFamily="34" charset="0"/>
              </a:rPr>
              <a:t>The box in the top left corner is the tool through which the dashboard is managed</a:t>
            </a:r>
            <a:r>
              <a:rPr lang="en-US" sz="1350" b="0" i="0" u="none" strike="noStrike" dirty="0">
                <a:solidFill>
                  <a:srgbClr val="000000"/>
                </a:solidFill>
                <a:effectLst/>
                <a:latin typeface="Verdana" panose="020B0604030504040204" pitchFamily="34" charset="0"/>
                <a:ea typeface="Verdana" panose="020B0604030504040204" pitchFamily="34" charset="0"/>
              </a:rPr>
              <a:t>. </a:t>
            </a:r>
            <a:br>
              <a:rPr lang="en-US" sz="1350" b="0" i="0" u="none" strike="noStrike" dirty="0">
                <a:solidFill>
                  <a:srgbClr val="000000"/>
                </a:solidFill>
                <a:effectLst/>
                <a:latin typeface="Verdana" panose="020B0604030504040204" pitchFamily="34" charset="0"/>
                <a:ea typeface="Verdana" panose="020B0604030504040204" pitchFamily="34" charset="0"/>
              </a:rPr>
            </a:br>
            <a:r>
              <a:rPr lang="en-US" sz="1350" b="0" i="0" u="none" strike="noStrike" dirty="0">
                <a:solidFill>
                  <a:srgbClr val="000000"/>
                </a:solidFill>
                <a:effectLst/>
                <a:latin typeface="Verdana" panose="020B0604030504040204" pitchFamily="34" charset="0"/>
                <a:ea typeface="Verdana" panose="020B0604030504040204" pitchFamily="34" charset="0"/>
              </a:rPr>
              <a:t>We can select the regions to </a:t>
            </a:r>
            <a:r>
              <a:rPr lang="en-US" sz="1350" b="0" i="0" u="none" strike="noStrike" dirty="0" err="1">
                <a:solidFill>
                  <a:srgbClr val="000000"/>
                </a:solidFill>
                <a:effectLst/>
                <a:latin typeface="Verdana" panose="020B0604030504040204" pitchFamily="34" charset="0"/>
                <a:ea typeface="Verdana" panose="020B0604030504040204" pitchFamily="34" charset="0"/>
              </a:rPr>
              <a:t>analyse</a:t>
            </a:r>
            <a:r>
              <a:rPr lang="en-US" sz="1350" b="0" i="0" u="none" strike="noStrike" dirty="0">
                <a:solidFill>
                  <a:srgbClr val="000000"/>
                </a:solidFill>
                <a:effectLst/>
                <a:latin typeface="Verdana" panose="020B0604030504040204" pitchFamily="34" charset="0"/>
                <a:ea typeface="Verdana" panose="020B0604030504040204" pitchFamily="34" charset="0"/>
              </a:rPr>
              <a:t> and there is a slider that allows to filter the analysis according to some specific years.</a:t>
            </a:r>
            <a:endParaRPr lang="en-GB" sz="1350" dirty="0"/>
          </a:p>
        </p:txBody>
      </p:sp>
    </p:spTree>
    <p:extLst>
      <p:ext uri="{BB962C8B-B14F-4D97-AF65-F5344CB8AC3E}">
        <p14:creationId xmlns:p14="http://schemas.microsoft.com/office/powerpoint/2010/main" val="301338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42134-EC23-5A40-C20D-E8C78B539B8A}"/>
              </a:ext>
            </a:extLst>
          </p:cNvPr>
          <p:cNvSpPr>
            <a:spLocks noGrp="1"/>
          </p:cNvSpPr>
          <p:nvPr>
            <p:ph type="ctrTitle"/>
          </p:nvPr>
        </p:nvSpPr>
        <p:spPr>
          <a:xfrm>
            <a:off x="178904" y="129412"/>
            <a:ext cx="10336695" cy="761001"/>
          </a:xfrm>
        </p:spPr>
        <p:txBody>
          <a:bodyPr>
            <a:normAutofit/>
          </a:bodyPr>
          <a:lstStyle/>
          <a:p>
            <a:pPr algn="l"/>
            <a:r>
              <a:rPr lang="it-IT" sz="2600" dirty="0" err="1">
                <a:solidFill>
                  <a:schemeClr val="accent1">
                    <a:lumMod val="50000"/>
                  </a:schemeClr>
                </a:solidFill>
                <a:latin typeface="Verdana" panose="020B0604030504040204" pitchFamily="34" charset="0"/>
                <a:ea typeface="Verdana" panose="020B0604030504040204" pitchFamily="34" charset="0"/>
              </a:rPr>
              <a:t>Sheet</a:t>
            </a:r>
            <a:r>
              <a:rPr lang="it-IT" sz="2600" dirty="0">
                <a:solidFill>
                  <a:schemeClr val="accent1">
                    <a:lumMod val="50000"/>
                  </a:schemeClr>
                </a:solidFill>
                <a:latin typeface="Verdana" panose="020B0604030504040204" pitchFamily="34" charset="0"/>
                <a:ea typeface="Verdana" panose="020B0604030504040204" pitchFamily="34" charset="0"/>
              </a:rPr>
              <a:t>: </a:t>
            </a:r>
            <a:r>
              <a:rPr lang="it-IT" sz="2600" i="1" dirty="0">
                <a:solidFill>
                  <a:schemeClr val="accent1">
                    <a:lumMod val="50000"/>
                  </a:schemeClr>
                </a:solidFill>
                <a:latin typeface="Verdana" panose="020B0604030504040204" pitchFamily="34" charset="0"/>
                <a:ea typeface="Verdana" panose="020B0604030504040204" pitchFamily="34" charset="0"/>
              </a:rPr>
              <a:t>N.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r>
              <a:rPr lang="it-IT" sz="2600" i="1" dirty="0">
                <a:solidFill>
                  <a:schemeClr val="accent1">
                    <a:lumMod val="50000"/>
                  </a:schemeClr>
                </a:solidFill>
                <a:latin typeface="Verdana" panose="020B0604030504040204" pitchFamily="34" charset="0"/>
                <a:ea typeface="Verdana" panose="020B0604030504040204" pitchFamily="34" charset="0"/>
              </a:rPr>
              <a:t> per </a:t>
            </a:r>
            <a:r>
              <a:rPr lang="it-IT" sz="2600" i="1" dirty="0" err="1">
                <a:solidFill>
                  <a:schemeClr val="accent1">
                    <a:lumMod val="50000"/>
                  </a:schemeClr>
                </a:solidFill>
                <a:latin typeface="Verdana" panose="020B0604030504040204" pitchFamily="34" charset="0"/>
                <a:ea typeface="Verdana" panose="020B0604030504040204" pitchFamily="34" charset="0"/>
              </a:rPr>
              <a:t>region</a:t>
            </a:r>
            <a:endParaRPr lang="it-IT" sz="2600" i="1" dirty="0">
              <a:solidFill>
                <a:schemeClr val="accent1">
                  <a:lumMod val="50000"/>
                </a:schemeClr>
              </a:solidFill>
              <a:latin typeface="Verdana" panose="020B0604030504040204" pitchFamily="34" charset="0"/>
              <a:ea typeface="Verdana" panose="020B0604030504040204" pitchFamily="34" charset="0"/>
            </a:endParaRPr>
          </a:p>
        </p:txBody>
      </p:sp>
      <p:sp>
        <p:nvSpPr>
          <p:cNvPr id="4103" name="Rectangle 4102">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098" name="Picture 2" descr="Immagine che contiene tavolo&#10;&#10;Descrizione generata automaticamente">
            <a:extLst>
              <a:ext uri="{FF2B5EF4-FFF2-40B4-BE49-F238E27FC236}">
                <a16:creationId xmlns:a16="http://schemas.microsoft.com/office/drawing/2014/main" id="{24D49387-80FC-771B-2AE0-EAC4AC9AB6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8904" y="2487987"/>
            <a:ext cx="7765774" cy="4154690"/>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0100F88-AC3D-5D29-3C68-F508E5A1422F}"/>
              </a:ext>
            </a:extLst>
          </p:cNvPr>
          <p:cNvSpPr txBox="1"/>
          <p:nvPr/>
        </p:nvSpPr>
        <p:spPr>
          <a:xfrm>
            <a:off x="1022411" y="1011331"/>
            <a:ext cx="10147177" cy="1928733"/>
          </a:xfrm>
          <a:prstGeom prst="rect">
            <a:avLst/>
          </a:prstGeom>
          <a:noFill/>
        </p:spPr>
        <p:txBody>
          <a:bodyPr wrap="square" rtlCol="0">
            <a:spAutoFit/>
          </a:bodyPr>
          <a:lstStyle/>
          <a:p>
            <a:pPr algn="just" rtl="0">
              <a:spcBef>
                <a:spcPts val="1000"/>
              </a:spcBef>
              <a:spcAft>
                <a:spcPts val="0"/>
              </a:spcAft>
            </a:pPr>
            <a:r>
              <a:rPr lang="en-US" sz="1500" b="0" i="0" u="none" strike="noStrike" dirty="0">
                <a:solidFill>
                  <a:srgbClr val="000000"/>
                </a:solidFill>
                <a:effectLst/>
                <a:latin typeface="Verdana" panose="020B0604030504040204" pitchFamily="34" charset="0"/>
              </a:rPr>
              <a:t>The </a:t>
            </a:r>
            <a:r>
              <a:rPr lang="en-US" sz="1500" b="0" i="1" u="none" strike="noStrike" dirty="0">
                <a:solidFill>
                  <a:srgbClr val="000000"/>
                </a:solidFill>
                <a:effectLst/>
                <a:latin typeface="Verdana" panose="020B0604030504040204" pitchFamily="34" charset="0"/>
              </a:rPr>
              <a:t>N. of deaths per Region</a:t>
            </a:r>
            <a:r>
              <a:rPr lang="en-US" sz="1500" b="0" i="0" u="none" strike="noStrike" dirty="0">
                <a:solidFill>
                  <a:srgbClr val="000000"/>
                </a:solidFill>
                <a:effectLst/>
                <a:latin typeface="Verdana" panose="020B0604030504040204" pitchFamily="34" charset="0"/>
              </a:rPr>
              <a:t> sheet shows each region that have been selected by the filter with the associated number of deaths. The regions are sorted considering this value and the </a:t>
            </a:r>
            <a:r>
              <a:rPr lang="en-US" sz="1500" b="0" i="0" u="none" strike="noStrike" dirty="0" err="1">
                <a:solidFill>
                  <a:srgbClr val="000000"/>
                </a:solidFill>
                <a:effectLst/>
                <a:latin typeface="Verdana" panose="020B0604030504040204" pitchFamily="34" charset="0"/>
              </a:rPr>
              <a:t>colour</a:t>
            </a:r>
            <a:r>
              <a:rPr lang="en-US" sz="1500" b="0" i="0" u="none" strike="noStrike" dirty="0">
                <a:solidFill>
                  <a:srgbClr val="000000"/>
                </a:solidFill>
                <a:effectLst/>
                <a:latin typeface="Verdana" panose="020B0604030504040204" pitchFamily="34" charset="0"/>
              </a:rPr>
              <a:t> applied (blue) changes its intensity through the full range, so that the darker the </a:t>
            </a:r>
            <a:r>
              <a:rPr lang="en-US" sz="1500" b="0" i="0" u="none" strike="noStrike" dirty="0" err="1">
                <a:solidFill>
                  <a:srgbClr val="000000"/>
                </a:solidFill>
                <a:effectLst/>
                <a:latin typeface="Verdana" panose="020B0604030504040204" pitchFamily="34" charset="0"/>
              </a:rPr>
              <a:t>colour</a:t>
            </a:r>
            <a:r>
              <a:rPr lang="en-US" sz="1500" b="0" i="0" u="none" strike="noStrike" dirty="0">
                <a:solidFill>
                  <a:srgbClr val="000000"/>
                </a:solidFill>
                <a:effectLst/>
                <a:latin typeface="Verdana" panose="020B0604030504040204" pitchFamily="34" charset="0"/>
              </a:rPr>
              <a:t>, the higher the n. of deaths is.</a:t>
            </a:r>
            <a:endParaRPr lang="en-US" sz="1500" b="0" dirty="0">
              <a:effectLst/>
            </a:endParaRPr>
          </a:p>
          <a:p>
            <a:pPr algn="just" rtl="0">
              <a:spcBef>
                <a:spcPts val="1000"/>
              </a:spcBef>
              <a:spcAft>
                <a:spcPts val="0"/>
              </a:spcAft>
            </a:pPr>
            <a:r>
              <a:rPr lang="en-US" sz="1500" b="0" i="0" u="none" strike="noStrike" dirty="0">
                <a:solidFill>
                  <a:srgbClr val="000000"/>
                </a:solidFill>
                <a:effectLst/>
                <a:latin typeface="Verdana" panose="020B0604030504040204" pitchFamily="34" charset="0"/>
              </a:rPr>
              <a:t>The measure used for this chart is obtained by setting the calculated field “Grand Total”:</a:t>
            </a:r>
            <a:endParaRPr lang="en-US" sz="1500" b="0" dirty="0">
              <a:effectLst/>
            </a:endParaRPr>
          </a:p>
          <a:p>
            <a:pPr algn="just"/>
            <a:br>
              <a:rPr lang="en-US" dirty="0"/>
            </a:br>
            <a:endParaRPr lang="it-IT" dirty="0"/>
          </a:p>
        </p:txBody>
      </p:sp>
      <p:sp>
        <p:nvSpPr>
          <p:cNvPr id="6" name="CasellaDiTesto 5">
            <a:extLst>
              <a:ext uri="{FF2B5EF4-FFF2-40B4-BE49-F238E27FC236}">
                <a16:creationId xmlns:a16="http://schemas.microsoft.com/office/drawing/2014/main" id="{30F5F964-B94F-AC72-1C00-FFF4B8969ED1}"/>
              </a:ext>
            </a:extLst>
          </p:cNvPr>
          <p:cNvSpPr txBox="1"/>
          <p:nvPr/>
        </p:nvSpPr>
        <p:spPr>
          <a:xfrm>
            <a:off x="8123582" y="2595562"/>
            <a:ext cx="4061793" cy="3939540"/>
          </a:xfrm>
          <a:prstGeom prst="rect">
            <a:avLst/>
          </a:prstGeom>
          <a:noFill/>
        </p:spPr>
        <p:txBody>
          <a:bodyPr wrap="square" rtlCol="0">
            <a:spAutoFit/>
          </a:bodyPr>
          <a:lstStyle/>
          <a:p>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Acute </a:t>
            </a:r>
            <a:r>
              <a:rPr lang="it-IT" sz="1000" b="0" i="0" u="none" strike="noStrike" dirty="0" err="1">
                <a:solidFill>
                  <a:srgbClr val="E36C09"/>
                </a:solidFill>
                <a:effectLst/>
                <a:latin typeface="Verdana" panose="020B0604030504040204" pitchFamily="34" charset="0"/>
              </a:rPr>
              <a:t>hepatitis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Alcohol use disorders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Alzheimer's</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disease</a:t>
            </a:r>
            <a:r>
              <a:rPr lang="it-IT" sz="1000" b="0" i="0" u="none" strike="noStrike" dirty="0">
                <a:solidFill>
                  <a:srgbClr val="E36C09"/>
                </a:solidFill>
                <a:effectLst/>
                <a:latin typeface="Verdana" panose="020B0604030504040204" pitchFamily="34" charset="0"/>
              </a:rPr>
              <a:t> and </a:t>
            </a:r>
            <a:r>
              <a:rPr lang="it-IT" sz="1000" b="0" i="0" u="none" strike="noStrike" dirty="0" err="1">
                <a:solidFill>
                  <a:srgbClr val="E36C09"/>
                </a:solidFill>
                <a:effectLst/>
                <a:latin typeface="Verdana" panose="020B0604030504040204" pitchFamily="34" charset="0"/>
              </a:rPr>
              <a:t>other</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dementias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Cardiovascular</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diseases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Chronic</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kidney</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disease</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Chronic</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respiratory</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diseases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Cirrhosis</a:t>
            </a:r>
            <a:r>
              <a:rPr lang="it-IT" sz="1000" b="0" i="0" u="none" strike="noStrike" dirty="0">
                <a:solidFill>
                  <a:srgbClr val="E36C09"/>
                </a:solidFill>
                <a:effectLst/>
                <a:latin typeface="Verdana" panose="020B0604030504040204" pitchFamily="34" charset="0"/>
              </a:rPr>
              <a:t> and </a:t>
            </a:r>
            <a:r>
              <a:rPr lang="it-IT" sz="1000" b="0" i="0" u="none" strike="noStrike" dirty="0" err="1">
                <a:solidFill>
                  <a:srgbClr val="E36C09"/>
                </a:solidFill>
                <a:effectLst/>
                <a:latin typeface="Verdana" panose="020B0604030504040204" pitchFamily="34" charset="0"/>
              </a:rPr>
              <a:t>other</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chronic</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liver</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diseases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Congenital</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birth</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defects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Diabetes</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mellitus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Diarrheal</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diseases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Digestive </a:t>
            </a:r>
            <a:r>
              <a:rPr lang="it-IT" sz="1000" b="0" i="0" u="none" strike="noStrike" dirty="0" err="1">
                <a:solidFill>
                  <a:srgbClr val="E36C09"/>
                </a:solidFill>
                <a:effectLst/>
                <a:latin typeface="Verdana" panose="020B0604030504040204" pitchFamily="34" charset="0"/>
              </a:rPr>
              <a:t>diseases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Drowning</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Drug use disorders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Environmental</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heat</a:t>
            </a:r>
            <a:r>
              <a:rPr lang="it-IT" sz="1000" b="0" i="0" u="none" strike="noStrike" dirty="0">
                <a:solidFill>
                  <a:srgbClr val="E36C09"/>
                </a:solidFill>
                <a:effectLst/>
                <a:latin typeface="Verdana" panose="020B0604030504040204" pitchFamily="34" charset="0"/>
              </a:rPr>
              <a:t> and </a:t>
            </a:r>
            <a:r>
              <a:rPr lang="it-IT" sz="1000" b="0" i="0" u="none" strike="noStrike" dirty="0" err="1">
                <a:solidFill>
                  <a:srgbClr val="E36C09"/>
                </a:solidFill>
                <a:effectLst/>
                <a:latin typeface="Verdana" panose="020B0604030504040204" pitchFamily="34" charset="0"/>
              </a:rPr>
              <a:t>cold</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exposure</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Exposure</a:t>
            </a:r>
            <a:r>
              <a:rPr lang="it-IT" sz="1000" b="0" i="0" u="none" strike="noStrike" dirty="0">
                <a:solidFill>
                  <a:srgbClr val="E36C09"/>
                </a:solidFill>
                <a:effectLst/>
                <a:latin typeface="Verdana" panose="020B0604030504040204" pitchFamily="34" charset="0"/>
              </a:rPr>
              <a:t> to </a:t>
            </a:r>
            <a:r>
              <a:rPr lang="it-IT" sz="1000" b="0" i="0" u="none" strike="noStrike" dirty="0" err="1">
                <a:solidFill>
                  <a:srgbClr val="E36C09"/>
                </a:solidFill>
                <a:effectLst/>
                <a:latin typeface="Verdana" panose="020B0604030504040204" pitchFamily="34" charset="0"/>
              </a:rPr>
              <a:t>forces</a:t>
            </a:r>
            <a:r>
              <a:rPr lang="it-IT" sz="1000" b="0" i="0" u="none" strike="noStrike" dirty="0">
                <a:solidFill>
                  <a:srgbClr val="E36C09"/>
                </a:solidFill>
                <a:effectLst/>
                <a:latin typeface="Verdana" panose="020B0604030504040204" pitchFamily="34" charset="0"/>
              </a:rPr>
              <a:t> of nature</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Fire</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heat</a:t>
            </a:r>
            <a:r>
              <a:rPr lang="it-IT" sz="1000" b="0" i="0" u="none" strike="noStrike" dirty="0">
                <a:solidFill>
                  <a:srgbClr val="E36C09"/>
                </a:solidFill>
                <a:effectLst/>
                <a:latin typeface="Verdana" panose="020B0604030504040204" pitchFamily="34" charset="0"/>
              </a:rPr>
              <a:t>, and hot </a:t>
            </a:r>
            <a:r>
              <a:rPr lang="it-IT" sz="1000" b="0" i="0" u="none" strike="noStrike" dirty="0" err="1">
                <a:solidFill>
                  <a:srgbClr val="E36C09"/>
                </a:solidFill>
                <a:effectLst/>
                <a:latin typeface="Verdana" panose="020B0604030504040204" pitchFamily="34" charset="0"/>
              </a:rPr>
              <a:t>substances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Hiv/Aids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Interpersonal</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violence</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Invasive Non-</a:t>
            </a:r>
            <a:r>
              <a:rPr lang="it-IT" sz="1000" b="0" i="0" u="none" strike="noStrike" dirty="0" err="1">
                <a:solidFill>
                  <a:srgbClr val="E36C09"/>
                </a:solidFill>
                <a:effectLst/>
                <a:latin typeface="Verdana" panose="020B0604030504040204" pitchFamily="34" charset="0"/>
              </a:rPr>
              <a:t>typhoidal</a:t>
            </a:r>
            <a:r>
              <a:rPr lang="it-IT" sz="1000" b="0" i="0" u="none" strike="noStrike" dirty="0">
                <a:solidFill>
                  <a:srgbClr val="E36C09"/>
                </a:solidFill>
                <a:effectLst/>
                <a:latin typeface="Verdana" panose="020B0604030504040204" pitchFamily="34" charset="0"/>
              </a:rPr>
              <a:t> Salmonella (</a:t>
            </a:r>
            <a:r>
              <a:rPr lang="it-IT" sz="1000" b="0" i="0" u="none" strike="noStrike" dirty="0" err="1">
                <a:solidFill>
                  <a:srgbClr val="E36C09"/>
                </a:solidFill>
                <a:effectLst/>
                <a:latin typeface="Verdana" panose="020B0604030504040204" pitchFamily="34" charset="0"/>
              </a:rPr>
              <a:t>iNTS</a:t>
            </a:r>
            <a:r>
              <a:rPr lang="it-IT" sz="1000" b="0" i="0" u="none" strike="noStrike" dirty="0">
                <a:solidFill>
                  <a:srgbClr val="E36C09"/>
                </a:solidFill>
                <a:effectLst/>
                <a:latin typeface="Verdana" panose="020B0604030504040204" pitchFamily="34" charset="0"/>
              </a:rPr>
              <a:t>)</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Lower </a:t>
            </a:r>
            <a:r>
              <a:rPr lang="it-IT" sz="1000" b="0" i="0" u="none" strike="noStrike" dirty="0" err="1">
                <a:solidFill>
                  <a:srgbClr val="E36C09"/>
                </a:solidFill>
                <a:effectLst/>
                <a:latin typeface="Verdana" panose="020B0604030504040204" pitchFamily="34" charset="0"/>
              </a:rPr>
              <a:t>respiratory</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infections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Malaria</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Measles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Meningitis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Neonatal</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encephalopathy</a:t>
            </a:r>
            <a:r>
              <a:rPr lang="it-IT" sz="1000" b="0" i="0" u="none" strike="noStrike" dirty="0">
                <a:solidFill>
                  <a:srgbClr val="E36C09"/>
                </a:solidFill>
                <a:effectLst/>
                <a:latin typeface="Verdana" panose="020B0604030504040204" pitchFamily="34" charset="0"/>
              </a:rPr>
              <a:t> due to </a:t>
            </a:r>
            <a:r>
              <a:rPr lang="it-IT" sz="1000" b="0" i="0" u="none" strike="noStrike" dirty="0" err="1">
                <a:solidFill>
                  <a:srgbClr val="E36C09"/>
                </a:solidFill>
                <a:effectLst/>
                <a:latin typeface="Verdana" panose="020B0604030504040204" pitchFamily="34" charset="0"/>
              </a:rPr>
              <a:t>birth</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asphyxia</a:t>
            </a:r>
            <a:r>
              <a:rPr lang="it-IT" sz="1000" b="0" i="0" u="none" strike="noStrike" dirty="0">
                <a:solidFill>
                  <a:srgbClr val="E36C09"/>
                </a:solidFill>
                <a:effectLst/>
                <a:latin typeface="Verdana" panose="020B0604030504040204" pitchFamily="34" charset="0"/>
              </a:rPr>
              <a:t> and trauma</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Neonatal</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preterm</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birth</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Neonatal</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sepsis</a:t>
            </a:r>
            <a:r>
              <a:rPr lang="it-IT" sz="1000" b="0" i="0" u="none" strike="noStrike" dirty="0">
                <a:solidFill>
                  <a:srgbClr val="E36C09"/>
                </a:solidFill>
                <a:effectLst/>
                <a:latin typeface="Verdana" panose="020B0604030504040204" pitchFamily="34" charset="0"/>
              </a:rPr>
              <a:t> and </a:t>
            </a:r>
            <a:r>
              <a:rPr lang="it-IT" sz="1000" b="0" i="0" u="none" strike="noStrike" dirty="0" err="1">
                <a:solidFill>
                  <a:srgbClr val="E36C09"/>
                </a:solidFill>
                <a:effectLst/>
                <a:latin typeface="Verdana" panose="020B0604030504040204" pitchFamily="34" charset="0"/>
              </a:rPr>
              <a:t>other</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neonatal</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infections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Neoplasms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Nutritional</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deficiencies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Other</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neonatal</a:t>
            </a:r>
            <a:r>
              <a:rPr lang="it-IT" sz="1000" b="0" i="0" u="none" strike="noStrike" dirty="0">
                <a:solidFill>
                  <a:srgbClr val="E36C09"/>
                </a:solidFill>
                <a:effectLst/>
                <a:latin typeface="Verdana" panose="020B0604030504040204" pitchFamily="34" charset="0"/>
              </a:rPr>
              <a:t> disorders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Parkinson's</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disease</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Protein</a:t>
            </a:r>
            <a:r>
              <a:rPr lang="it-IT" sz="1000" b="0" i="0" u="none" strike="noStrike" dirty="0">
                <a:solidFill>
                  <a:srgbClr val="E36C09"/>
                </a:solidFill>
                <a:effectLst/>
                <a:latin typeface="Verdana" panose="020B0604030504040204" pitchFamily="34" charset="0"/>
              </a:rPr>
              <a:t>-energy </a:t>
            </a:r>
            <a:r>
              <a:rPr lang="it-IT" sz="1000" b="0" i="0" u="none" strike="noStrike" dirty="0" err="1">
                <a:solidFill>
                  <a:srgbClr val="E36C09"/>
                </a:solidFill>
                <a:effectLst/>
                <a:latin typeface="Verdana" panose="020B0604030504040204" pitchFamily="34" charset="0"/>
              </a:rPr>
              <a:t>malnutrition</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Road </a:t>
            </a:r>
            <a:r>
              <a:rPr lang="it-IT" sz="1000" b="0" i="0" u="none" strike="noStrike" dirty="0" err="1">
                <a:solidFill>
                  <a:srgbClr val="E36C09"/>
                </a:solidFill>
                <a:effectLst/>
                <a:latin typeface="Verdana" panose="020B0604030504040204" pitchFamily="34" charset="0"/>
              </a:rPr>
              <a:t>injuries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E36C09"/>
                </a:solidFill>
                <a:effectLst/>
                <a:latin typeface="Verdana" panose="020B0604030504040204" pitchFamily="34" charset="0"/>
              </a:rPr>
              <a:t>Self-</a:t>
            </a:r>
            <a:r>
              <a:rPr lang="it-IT" sz="1000" b="0" i="0" u="none" strike="noStrike" dirty="0" err="1">
                <a:solidFill>
                  <a:srgbClr val="E36C09"/>
                </a:solidFill>
                <a:effectLst/>
                <a:latin typeface="Verdana" panose="020B0604030504040204" pitchFamily="34" charset="0"/>
              </a:rPr>
              <a:t>harm</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Syphilis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Tuberculosis</a:t>
            </a:r>
            <a:r>
              <a:rPr lang="it-IT" sz="1000" b="0" i="0" u="none" strike="noStrike" dirty="0">
                <a:solidFill>
                  <a:srgbClr val="000000"/>
                </a:solidFill>
                <a:effectLst/>
                <a:latin typeface="Verdana" panose="020B0604030504040204" pitchFamily="34" charset="0"/>
              </a:rPr>
              <a:t>])+</a:t>
            </a:r>
            <a:r>
              <a:rPr lang="it-IT" sz="1000" b="0" i="0" u="none" strike="noStrike" dirty="0">
                <a:solidFill>
                  <a:srgbClr val="366091"/>
                </a:solidFill>
                <a:effectLst/>
                <a:latin typeface="Verdana" panose="020B0604030504040204" pitchFamily="34" charset="0"/>
              </a:rPr>
              <a:t>SUM</a:t>
            </a:r>
            <a:r>
              <a:rPr lang="it-IT" sz="1000" b="0" i="0" u="none" strike="noStrike" dirty="0">
                <a:solidFill>
                  <a:srgbClr val="000000"/>
                </a:solidFill>
                <a:effectLst/>
                <a:latin typeface="Verdana" panose="020B0604030504040204" pitchFamily="34" charset="0"/>
              </a:rPr>
              <a:t>([</a:t>
            </a:r>
            <a:r>
              <a:rPr lang="it-IT" sz="1000" b="0" i="0" u="none" strike="noStrike" dirty="0" err="1">
                <a:solidFill>
                  <a:srgbClr val="E36C09"/>
                </a:solidFill>
                <a:effectLst/>
                <a:latin typeface="Verdana" panose="020B0604030504040204" pitchFamily="34" charset="0"/>
              </a:rPr>
              <a:t>Whooping</a:t>
            </a:r>
            <a:r>
              <a:rPr lang="it-IT" sz="1000" b="0" i="0" u="none" strike="noStrike" dirty="0">
                <a:solidFill>
                  <a:srgbClr val="E36C09"/>
                </a:solidFill>
                <a:effectLst/>
                <a:latin typeface="Verdana" panose="020B0604030504040204" pitchFamily="34" charset="0"/>
              </a:rPr>
              <a:t> </a:t>
            </a:r>
            <a:r>
              <a:rPr lang="it-IT" sz="1000" b="0" i="0" u="none" strike="noStrike" dirty="0" err="1">
                <a:solidFill>
                  <a:srgbClr val="E36C09"/>
                </a:solidFill>
                <a:effectLst/>
                <a:latin typeface="Verdana" panose="020B0604030504040204" pitchFamily="34" charset="0"/>
              </a:rPr>
              <a:t>cough</a:t>
            </a:r>
            <a:r>
              <a:rPr lang="it-IT" sz="1000" b="0" i="0" u="none" strike="noStrike" dirty="0">
                <a:solidFill>
                  <a:srgbClr val="000000"/>
                </a:solidFill>
                <a:effectLst/>
                <a:latin typeface="Verdana" panose="020B0604030504040204" pitchFamily="34" charset="0"/>
              </a:rPr>
              <a:t>])</a:t>
            </a:r>
            <a:endParaRPr lang="it-IT" sz="1000" dirty="0"/>
          </a:p>
        </p:txBody>
      </p:sp>
    </p:spTree>
    <p:extLst>
      <p:ext uri="{BB962C8B-B14F-4D97-AF65-F5344CB8AC3E}">
        <p14:creationId xmlns:p14="http://schemas.microsoft.com/office/powerpoint/2010/main" val="339278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E54EB9-CBF7-F053-CFCB-A10A202D1FBC}"/>
              </a:ext>
            </a:extLst>
          </p:cNvPr>
          <p:cNvSpPr>
            <a:spLocks noGrp="1"/>
          </p:cNvSpPr>
          <p:nvPr>
            <p:ph type="ctrTitle"/>
          </p:nvPr>
        </p:nvSpPr>
        <p:spPr>
          <a:xfrm>
            <a:off x="175590" y="150745"/>
            <a:ext cx="10340009" cy="724683"/>
          </a:xfrm>
        </p:spPr>
        <p:txBody>
          <a:bodyPr>
            <a:normAutofit/>
          </a:bodyPr>
          <a:lstStyle/>
          <a:p>
            <a:pPr algn="l"/>
            <a:r>
              <a:rPr lang="it-IT" sz="2600" dirty="0" err="1">
                <a:solidFill>
                  <a:schemeClr val="accent1">
                    <a:lumMod val="50000"/>
                  </a:schemeClr>
                </a:solidFill>
                <a:latin typeface="Verdana" panose="020B0604030504040204" pitchFamily="34" charset="0"/>
                <a:ea typeface="Verdana" panose="020B0604030504040204" pitchFamily="34" charset="0"/>
              </a:rPr>
              <a:t>Sheet</a:t>
            </a:r>
            <a:r>
              <a:rPr lang="it-IT" sz="2600" dirty="0">
                <a:solidFill>
                  <a:schemeClr val="accent1">
                    <a:lumMod val="50000"/>
                  </a:schemeClr>
                </a:solidFill>
                <a:latin typeface="Verdana" panose="020B0604030504040204" pitchFamily="34" charset="0"/>
                <a:ea typeface="Verdana" panose="020B0604030504040204" pitchFamily="34" charset="0"/>
              </a:rPr>
              <a:t>: </a:t>
            </a:r>
            <a:r>
              <a:rPr lang="it-IT" sz="2600" i="1" dirty="0" err="1">
                <a:solidFill>
                  <a:schemeClr val="accent1">
                    <a:lumMod val="50000"/>
                  </a:schemeClr>
                </a:solidFill>
                <a:latin typeface="Verdana" panose="020B0604030504040204" pitchFamily="34" charset="0"/>
                <a:ea typeface="Verdana" panose="020B0604030504040204" pitchFamily="34" charset="0"/>
              </a:rPr>
              <a:t>Causes</a:t>
            </a:r>
            <a:r>
              <a:rPr lang="it-IT" sz="2600" i="1" dirty="0">
                <a:solidFill>
                  <a:schemeClr val="accent1">
                    <a:lumMod val="50000"/>
                  </a:schemeClr>
                </a:solidFill>
                <a:latin typeface="Verdana" panose="020B0604030504040204" pitchFamily="34" charset="0"/>
                <a:ea typeface="Verdana" panose="020B0604030504040204" pitchFamily="34" charset="0"/>
              </a:rPr>
              <a:t>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endParaRPr lang="it-IT" sz="2600" i="1" dirty="0">
              <a:solidFill>
                <a:schemeClr val="accent1">
                  <a:lumMod val="50000"/>
                </a:schemeClr>
              </a:solidFill>
              <a:latin typeface="Verdana" panose="020B0604030504040204" pitchFamily="34" charset="0"/>
              <a:ea typeface="Verdana" panose="020B0604030504040204" pitchFamily="34" charset="0"/>
            </a:endParaRPr>
          </a:p>
        </p:txBody>
      </p:sp>
      <p:sp>
        <p:nvSpPr>
          <p:cNvPr id="3" name="Sottotitolo 2">
            <a:extLst>
              <a:ext uri="{FF2B5EF4-FFF2-40B4-BE49-F238E27FC236}">
                <a16:creationId xmlns:a16="http://schemas.microsoft.com/office/drawing/2014/main" id="{7D070CCC-2143-C64E-6056-6A9121586A77}"/>
              </a:ext>
            </a:extLst>
          </p:cNvPr>
          <p:cNvSpPr>
            <a:spLocks noGrp="1"/>
          </p:cNvSpPr>
          <p:nvPr>
            <p:ph type="subTitle" idx="1"/>
          </p:nvPr>
        </p:nvSpPr>
        <p:spPr>
          <a:xfrm>
            <a:off x="291000" y="2060491"/>
            <a:ext cx="3313334" cy="3843648"/>
          </a:xfrm>
        </p:spPr>
        <p:txBody>
          <a:bodyPr>
            <a:noAutofit/>
          </a:bodyPr>
          <a:lstStyle/>
          <a:p>
            <a:pPr algn="just"/>
            <a:r>
              <a:rPr lang="en-US" sz="1600" b="0" i="0" u="none" strike="noStrike" dirty="0">
                <a:solidFill>
                  <a:srgbClr val="000000"/>
                </a:solidFill>
                <a:effectLst/>
                <a:latin typeface="Verdana" panose="020B0604030504040204" pitchFamily="34" charset="0"/>
              </a:rPr>
              <a:t>The </a:t>
            </a:r>
            <a:r>
              <a:rPr lang="en-US" sz="1600" b="0" i="1" u="none" strike="noStrike" dirty="0">
                <a:solidFill>
                  <a:srgbClr val="000000"/>
                </a:solidFill>
                <a:effectLst/>
                <a:latin typeface="Verdana" panose="020B0604030504040204" pitchFamily="34" charset="0"/>
              </a:rPr>
              <a:t>Causes of deaths</a:t>
            </a:r>
            <a:r>
              <a:rPr lang="en-US" sz="1600" b="0" i="0" u="none" strike="noStrike" dirty="0">
                <a:solidFill>
                  <a:srgbClr val="000000"/>
                </a:solidFill>
                <a:effectLst/>
                <a:latin typeface="Verdana" panose="020B0604030504040204" pitchFamily="34" charset="0"/>
              </a:rPr>
              <a:t> sheet is composed of a </a:t>
            </a:r>
            <a:r>
              <a:rPr lang="en-US" sz="1600" b="0" i="0" u="none" strike="noStrike" dirty="0">
                <a:solidFill>
                  <a:schemeClr val="accent1">
                    <a:lumMod val="75000"/>
                  </a:schemeClr>
                </a:solidFill>
                <a:effectLst/>
                <a:latin typeface="Verdana" panose="020B0604030504040204" pitchFamily="34" charset="0"/>
              </a:rPr>
              <a:t>bar chart </a:t>
            </a:r>
            <a:r>
              <a:rPr lang="en-US" sz="1600" b="0" i="0" u="none" strike="noStrike" dirty="0">
                <a:solidFill>
                  <a:srgbClr val="000000"/>
                </a:solidFill>
                <a:effectLst/>
                <a:latin typeface="Verdana" panose="020B0604030504040204" pitchFamily="34" charset="0"/>
              </a:rPr>
              <a:t>that shows the causes of deaths from the most popular to the least. </a:t>
            </a:r>
          </a:p>
          <a:p>
            <a:pPr algn="just"/>
            <a:r>
              <a:rPr lang="en-US" sz="1600" b="0" i="0" u="none" strike="noStrike" dirty="0">
                <a:solidFill>
                  <a:srgbClr val="000000"/>
                </a:solidFill>
                <a:effectLst/>
                <a:latin typeface="Verdana" panose="020B0604030504040204" pitchFamily="34" charset="0"/>
              </a:rPr>
              <a:t>We used just a single tone of blue since we found it better to visualize the available data. </a:t>
            </a:r>
          </a:p>
          <a:p>
            <a:pPr algn="just"/>
            <a:r>
              <a:rPr lang="en-US" sz="1600" b="0" i="0" u="none" strike="noStrike" dirty="0">
                <a:solidFill>
                  <a:srgbClr val="000000"/>
                </a:solidFill>
                <a:effectLst/>
                <a:latin typeface="Verdana" panose="020B0604030504040204" pitchFamily="34" charset="0"/>
              </a:rPr>
              <a:t>To highlight just the six WHO regions, we created a set called </a:t>
            </a:r>
            <a:r>
              <a:rPr lang="en-US" sz="1600" b="0" i="1" u="none" strike="noStrike" dirty="0">
                <a:solidFill>
                  <a:schemeClr val="accent1">
                    <a:lumMod val="75000"/>
                  </a:schemeClr>
                </a:solidFill>
                <a:effectLst/>
                <a:latin typeface="Verdana" panose="020B0604030504040204" pitchFamily="34" charset="0"/>
              </a:rPr>
              <a:t>Area Set</a:t>
            </a:r>
            <a:r>
              <a:rPr lang="en-US" sz="1600" b="0" i="1" u="none" strike="noStrike" dirty="0">
                <a:solidFill>
                  <a:srgbClr val="000000"/>
                </a:solidFill>
                <a:effectLst/>
                <a:latin typeface="Verdana" panose="020B0604030504040204" pitchFamily="34" charset="0"/>
              </a:rPr>
              <a:t> </a:t>
            </a:r>
            <a:r>
              <a:rPr lang="en-US" sz="1600" b="0" i="0" u="none" strike="noStrike" dirty="0">
                <a:solidFill>
                  <a:srgbClr val="000000"/>
                </a:solidFill>
                <a:effectLst/>
                <a:latin typeface="Verdana" panose="020B0604030504040204" pitchFamily="34" charset="0"/>
              </a:rPr>
              <a:t>that is composed just of these regions.</a:t>
            </a:r>
          </a:p>
          <a:p>
            <a:pPr algn="just"/>
            <a:r>
              <a:rPr lang="en-US" sz="1600" b="0" i="0" u="none" strike="noStrike" dirty="0">
                <a:solidFill>
                  <a:srgbClr val="000000"/>
                </a:solidFill>
                <a:effectLst/>
                <a:latin typeface="Verdana" panose="020B0604030504040204" pitchFamily="34" charset="0"/>
              </a:rPr>
              <a:t>The option to show the mark labels is ticked.</a:t>
            </a:r>
            <a:endParaRPr lang="it-IT" sz="1600" dirty="0"/>
          </a:p>
        </p:txBody>
      </p:sp>
      <p:sp>
        <p:nvSpPr>
          <p:cNvPr id="5127" name="Rectangle 512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B77E1FF5-8F0B-43E2-393C-DC13B54A0D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7258" y="1789042"/>
            <a:ext cx="8199151" cy="438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0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42134-EC23-5A40-C20D-E8C78B539B8A}"/>
              </a:ext>
            </a:extLst>
          </p:cNvPr>
          <p:cNvSpPr>
            <a:spLocks noGrp="1"/>
          </p:cNvSpPr>
          <p:nvPr>
            <p:ph type="ctrTitle"/>
          </p:nvPr>
        </p:nvSpPr>
        <p:spPr>
          <a:xfrm>
            <a:off x="266330" y="337077"/>
            <a:ext cx="10156055" cy="546300"/>
          </a:xfrm>
        </p:spPr>
        <p:txBody>
          <a:bodyPr>
            <a:normAutofit/>
          </a:bodyPr>
          <a:lstStyle/>
          <a:p>
            <a:pPr algn="l"/>
            <a:r>
              <a:rPr lang="it-IT" sz="2600" dirty="0" err="1">
                <a:solidFill>
                  <a:schemeClr val="accent1">
                    <a:lumMod val="50000"/>
                  </a:schemeClr>
                </a:solidFill>
                <a:latin typeface="Verdana" panose="020B0604030504040204" pitchFamily="34" charset="0"/>
                <a:ea typeface="Verdana" panose="020B0604030504040204" pitchFamily="34" charset="0"/>
              </a:rPr>
              <a:t>Sheet</a:t>
            </a:r>
            <a:r>
              <a:rPr lang="it-IT" sz="2600" dirty="0">
                <a:solidFill>
                  <a:schemeClr val="accent1">
                    <a:lumMod val="50000"/>
                  </a:schemeClr>
                </a:solidFill>
                <a:latin typeface="Verdana" panose="020B0604030504040204" pitchFamily="34" charset="0"/>
                <a:ea typeface="Verdana" panose="020B0604030504040204" pitchFamily="34" charset="0"/>
              </a:rPr>
              <a:t>: </a:t>
            </a:r>
            <a:r>
              <a:rPr lang="it-IT" sz="2600" i="1" dirty="0" err="1">
                <a:solidFill>
                  <a:schemeClr val="accent1">
                    <a:lumMod val="50000"/>
                  </a:schemeClr>
                </a:solidFill>
                <a:latin typeface="Verdana" panose="020B0604030504040204" pitchFamily="34" charset="0"/>
                <a:ea typeface="Verdana" panose="020B0604030504040204" pitchFamily="34" charset="0"/>
              </a:rPr>
              <a:t>Changes</a:t>
            </a:r>
            <a:r>
              <a:rPr lang="it-IT" sz="2600" i="1" dirty="0">
                <a:solidFill>
                  <a:schemeClr val="accent1">
                    <a:lumMod val="50000"/>
                  </a:schemeClr>
                </a:solidFill>
                <a:latin typeface="Verdana" panose="020B0604030504040204" pitchFamily="34" charset="0"/>
                <a:ea typeface="Verdana" panose="020B0604030504040204" pitchFamily="34" charset="0"/>
              </a:rPr>
              <a:t>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r>
              <a:rPr lang="it-IT" sz="2600" i="1" dirty="0">
                <a:solidFill>
                  <a:schemeClr val="accent1">
                    <a:lumMod val="50000"/>
                  </a:schemeClr>
                </a:solidFill>
                <a:latin typeface="Verdana" panose="020B0604030504040204" pitchFamily="34" charset="0"/>
                <a:ea typeface="Verdana" panose="020B0604030504040204" pitchFamily="34" charset="0"/>
              </a:rPr>
              <a:t> </a:t>
            </a:r>
            <a:r>
              <a:rPr lang="it-IT" sz="2600" i="1" dirty="0" err="1">
                <a:solidFill>
                  <a:schemeClr val="accent1">
                    <a:lumMod val="50000"/>
                  </a:schemeClr>
                </a:solidFill>
                <a:latin typeface="Verdana" panose="020B0604030504040204" pitchFamily="34" charset="0"/>
                <a:ea typeface="Verdana" panose="020B0604030504040204" pitchFamily="34" charset="0"/>
              </a:rPr>
              <a:t>throughout</a:t>
            </a:r>
            <a:r>
              <a:rPr lang="it-IT" sz="2600" i="1" dirty="0">
                <a:solidFill>
                  <a:schemeClr val="accent1">
                    <a:lumMod val="50000"/>
                  </a:schemeClr>
                </a:solidFill>
                <a:latin typeface="Verdana" panose="020B0604030504040204" pitchFamily="34" charset="0"/>
                <a:ea typeface="Verdana" panose="020B0604030504040204" pitchFamily="34" charset="0"/>
              </a:rPr>
              <a:t> the </a:t>
            </a:r>
            <a:r>
              <a:rPr lang="it-IT" sz="2600" i="1" dirty="0" err="1">
                <a:solidFill>
                  <a:schemeClr val="accent1">
                    <a:lumMod val="50000"/>
                  </a:schemeClr>
                </a:solidFill>
                <a:latin typeface="Verdana" panose="020B0604030504040204" pitchFamily="34" charset="0"/>
                <a:ea typeface="Verdana" panose="020B0604030504040204" pitchFamily="34" charset="0"/>
              </a:rPr>
              <a:t>years</a:t>
            </a:r>
            <a:endParaRPr lang="it-IT" sz="2600" i="1" dirty="0">
              <a:solidFill>
                <a:schemeClr val="accent1">
                  <a:lumMod val="50000"/>
                </a:schemeClr>
              </a:solidFill>
              <a:latin typeface="Verdana" panose="020B0604030504040204" pitchFamily="34" charset="0"/>
              <a:ea typeface="Verdana" panose="020B0604030504040204" pitchFamily="34" charset="0"/>
            </a:endParaRPr>
          </a:p>
        </p:txBody>
      </p:sp>
      <p:sp>
        <p:nvSpPr>
          <p:cNvPr id="4103" name="Rectangle 4102">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146" name="Picture 2">
            <a:extLst>
              <a:ext uri="{FF2B5EF4-FFF2-40B4-BE49-F238E27FC236}">
                <a16:creationId xmlns:a16="http://schemas.microsoft.com/office/drawing/2014/main" id="{A8688102-CC9D-C90E-19A5-EB3A26644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392" y="1795015"/>
            <a:ext cx="8098506" cy="4323262"/>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B267E754-7335-91D0-2780-A14EEECFCF49}"/>
              </a:ext>
            </a:extLst>
          </p:cNvPr>
          <p:cNvSpPr txBox="1"/>
          <p:nvPr/>
        </p:nvSpPr>
        <p:spPr>
          <a:xfrm>
            <a:off x="363984" y="2186931"/>
            <a:ext cx="3253858" cy="3539430"/>
          </a:xfrm>
          <a:prstGeom prst="rect">
            <a:avLst/>
          </a:prstGeom>
          <a:noFill/>
        </p:spPr>
        <p:txBody>
          <a:bodyPr wrap="square" rtlCol="0">
            <a:spAutoFit/>
          </a:bodyPr>
          <a:lstStyle/>
          <a:p>
            <a:pPr algn="just"/>
            <a:r>
              <a:rPr lang="en-US" sz="1600" b="0" i="0" u="none" strike="noStrike" dirty="0">
                <a:solidFill>
                  <a:srgbClr val="000000"/>
                </a:solidFill>
                <a:effectLst/>
                <a:latin typeface="Verdana" panose="020B0604030504040204" pitchFamily="34" charset="0"/>
              </a:rPr>
              <a:t>The </a:t>
            </a:r>
            <a:r>
              <a:rPr lang="en-US" sz="1600" b="0" i="1" u="none" strike="noStrike" dirty="0">
                <a:solidFill>
                  <a:srgbClr val="000000"/>
                </a:solidFill>
                <a:effectLst/>
                <a:latin typeface="Verdana" panose="020B0604030504040204" pitchFamily="34" charset="0"/>
              </a:rPr>
              <a:t>Changes of deaths throughout the years</a:t>
            </a:r>
            <a:r>
              <a:rPr lang="en-US" sz="1600" b="0" i="0" u="none" strike="noStrike" dirty="0">
                <a:solidFill>
                  <a:srgbClr val="000000"/>
                </a:solidFill>
                <a:effectLst/>
                <a:latin typeface="Verdana" panose="020B0604030504040204" pitchFamily="34" charset="0"/>
              </a:rPr>
              <a:t> sheet shows how the number of deaths changed over time. </a:t>
            </a:r>
          </a:p>
          <a:p>
            <a:pPr algn="just"/>
            <a:endParaRPr lang="en-US" sz="1600" b="0" i="0" u="none" strike="noStrike" dirty="0">
              <a:solidFill>
                <a:srgbClr val="000000"/>
              </a:solidFill>
              <a:effectLst/>
              <a:latin typeface="Verdana" panose="020B0604030504040204" pitchFamily="34" charset="0"/>
            </a:endParaRPr>
          </a:p>
          <a:p>
            <a:pPr algn="just"/>
            <a:r>
              <a:rPr lang="en-US" sz="1600" b="0" i="0" u="none" strike="noStrike" dirty="0">
                <a:solidFill>
                  <a:srgbClr val="000000"/>
                </a:solidFill>
                <a:effectLst/>
                <a:latin typeface="Verdana" panose="020B0604030504040204" pitchFamily="34" charset="0"/>
              </a:rPr>
              <a:t>Each </a:t>
            </a:r>
            <a:r>
              <a:rPr lang="en-US" sz="1600" b="0" i="0" u="none" strike="noStrike" dirty="0" err="1">
                <a:solidFill>
                  <a:srgbClr val="000000"/>
                </a:solidFill>
                <a:effectLst/>
                <a:latin typeface="Verdana" panose="020B0604030504040204" pitchFamily="34" charset="0"/>
              </a:rPr>
              <a:t>colour</a:t>
            </a:r>
            <a:r>
              <a:rPr lang="en-US" sz="1600" b="0" i="0" u="none" strike="noStrike" dirty="0">
                <a:solidFill>
                  <a:srgbClr val="000000"/>
                </a:solidFill>
                <a:effectLst/>
                <a:latin typeface="Verdana" panose="020B0604030504040204" pitchFamily="34" charset="0"/>
              </a:rPr>
              <a:t> is associated with a different region. We opted for a </a:t>
            </a:r>
            <a:r>
              <a:rPr lang="en-US" sz="1600" b="0" i="0" u="none" strike="noStrike" dirty="0">
                <a:solidFill>
                  <a:schemeClr val="accent1">
                    <a:lumMod val="75000"/>
                  </a:schemeClr>
                </a:solidFill>
                <a:effectLst/>
                <a:latin typeface="Verdana" panose="020B0604030504040204" pitchFamily="34" charset="0"/>
              </a:rPr>
              <a:t>line chart </a:t>
            </a:r>
            <a:r>
              <a:rPr lang="en-US" sz="1600" b="0" i="0" u="none" strike="noStrike" dirty="0">
                <a:solidFill>
                  <a:srgbClr val="000000"/>
                </a:solidFill>
                <a:effectLst/>
                <a:latin typeface="Verdana" panose="020B0604030504040204" pitchFamily="34" charset="0"/>
              </a:rPr>
              <a:t>since our goal was to focus the attention on the changes over the period. </a:t>
            </a:r>
          </a:p>
          <a:p>
            <a:pPr algn="just"/>
            <a:endParaRPr lang="en-US" sz="1600" b="0" i="0" u="none" strike="noStrike" dirty="0">
              <a:solidFill>
                <a:srgbClr val="000000"/>
              </a:solidFill>
              <a:effectLst/>
              <a:latin typeface="Verdana" panose="020B0604030504040204" pitchFamily="34" charset="0"/>
            </a:endParaRPr>
          </a:p>
          <a:p>
            <a:pPr algn="just"/>
            <a:r>
              <a:rPr lang="en-US" sz="1600" b="0" i="0" u="none" strike="noStrike" dirty="0">
                <a:solidFill>
                  <a:srgbClr val="000000"/>
                </a:solidFill>
                <a:effectLst/>
                <a:latin typeface="Verdana" panose="020B0604030504040204" pitchFamily="34" charset="0"/>
              </a:rPr>
              <a:t>As we did before, we used the Area Set to highlight just the WHO regions. </a:t>
            </a:r>
            <a:endParaRPr lang="it-IT" sz="1600" dirty="0"/>
          </a:p>
        </p:txBody>
      </p:sp>
    </p:spTree>
    <p:extLst>
      <p:ext uri="{BB962C8B-B14F-4D97-AF65-F5344CB8AC3E}">
        <p14:creationId xmlns:p14="http://schemas.microsoft.com/office/powerpoint/2010/main" val="1399547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42134-EC23-5A40-C20D-E8C78B539B8A}"/>
              </a:ext>
            </a:extLst>
          </p:cNvPr>
          <p:cNvSpPr>
            <a:spLocks noGrp="1"/>
          </p:cNvSpPr>
          <p:nvPr>
            <p:ph type="ctrTitle"/>
          </p:nvPr>
        </p:nvSpPr>
        <p:spPr>
          <a:xfrm>
            <a:off x="268771" y="126124"/>
            <a:ext cx="10246828" cy="761001"/>
          </a:xfrm>
        </p:spPr>
        <p:txBody>
          <a:bodyPr>
            <a:normAutofit/>
          </a:bodyPr>
          <a:lstStyle/>
          <a:p>
            <a:pPr algn="l"/>
            <a:r>
              <a:rPr lang="it-IT" sz="2600" dirty="0" err="1">
                <a:solidFill>
                  <a:schemeClr val="accent1">
                    <a:lumMod val="50000"/>
                  </a:schemeClr>
                </a:solidFill>
                <a:latin typeface="Verdana" panose="020B0604030504040204" pitchFamily="34" charset="0"/>
                <a:ea typeface="Verdana" panose="020B0604030504040204" pitchFamily="34" charset="0"/>
              </a:rPr>
              <a:t>Sheet</a:t>
            </a:r>
            <a:r>
              <a:rPr lang="it-IT" sz="2600" dirty="0">
                <a:solidFill>
                  <a:schemeClr val="accent1">
                    <a:lumMod val="50000"/>
                  </a:schemeClr>
                </a:solidFill>
                <a:latin typeface="Verdana" panose="020B0604030504040204" pitchFamily="34" charset="0"/>
                <a:ea typeface="Verdana" panose="020B0604030504040204" pitchFamily="34" charset="0"/>
              </a:rPr>
              <a:t>: </a:t>
            </a:r>
            <a:r>
              <a:rPr lang="it-IT" sz="2600" i="1" dirty="0">
                <a:solidFill>
                  <a:schemeClr val="accent1">
                    <a:lumMod val="50000"/>
                  </a:schemeClr>
                </a:solidFill>
                <a:latin typeface="Verdana" panose="020B0604030504040204" pitchFamily="34" charset="0"/>
                <a:ea typeface="Verdana" panose="020B0604030504040204" pitchFamily="34" charset="0"/>
              </a:rPr>
              <a:t>Sum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r>
              <a:rPr lang="it-IT" sz="2600" i="1" dirty="0">
                <a:solidFill>
                  <a:schemeClr val="accent1">
                    <a:lumMod val="50000"/>
                  </a:schemeClr>
                </a:solidFill>
                <a:latin typeface="Verdana" panose="020B0604030504040204" pitchFamily="34" charset="0"/>
                <a:ea typeface="Verdana" panose="020B0604030504040204" pitchFamily="34" charset="0"/>
              </a:rPr>
              <a:t> per </a:t>
            </a:r>
            <a:r>
              <a:rPr lang="it-IT" sz="2600" i="1" dirty="0" err="1">
                <a:solidFill>
                  <a:schemeClr val="accent1">
                    <a:lumMod val="50000"/>
                  </a:schemeClr>
                </a:solidFill>
                <a:latin typeface="Verdana" panose="020B0604030504040204" pitchFamily="34" charset="0"/>
                <a:ea typeface="Verdana" panose="020B0604030504040204" pitchFamily="34" charset="0"/>
              </a:rPr>
              <a:t>year</a:t>
            </a:r>
            <a:endParaRPr lang="it-IT" sz="2600" i="1" dirty="0">
              <a:solidFill>
                <a:schemeClr val="accent1">
                  <a:lumMod val="50000"/>
                </a:schemeClr>
              </a:solidFill>
              <a:latin typeface="Verdana" panose="020B0604030504040204" pitchFamily="34" charset="0"/>
              <a:ea typeface="Verdana" panose="020B0604030504040204" pitchFamily="34" charset="0"/>
            </a:endParaRPr>
          </a:p>
        </p:txBody>
      </p:sp>
      <p:sp>
        <p:nvSpPr>
          <p:cNvPr id="4103" name="Rectangle 4102">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B267E754-7335-91D0-2780-A14EEECFCF49}"/>
              </a:ext>
            </a:extLst>
          </p:cNvPr>
          <p:cNvSpPr txBox="1"/>
          <p:nvPr/>
        </p:nvSpPr>
        <p:spPr>
          <a:xfrm>
            <a:off x="351898" y="1885295"/>
            <a:ext cx="3372204" cy="4196020"/>
          </a:xfrm>
          <a:prstGeom prst="rect">
            <a:avLst/>
          </a:prstGeom>
          <a:noFill/>
        </p:spPr>
        <p:txBody>
          <a:bodyPr wrap="square" rtlCol="0">
            <a:spAutoFit/>
          </a:bodyPr>
          <a:lstStyle/>
          <a:p>
            <a:pPr algn="just" rtl="0">
              <a:spcBef>
                <a:spcPts val="1000"/>
              </a:spcBef>
              <a:spcAft>
                <a:spcPts val="0"/>
              </a:spcAft>
            </a:pPr>
            <a:r>
              <a:rPr lang="en-US" sz="1600" b="0" i="0" u="none" strike="noStrike" dirty="0">
                <a:solidFill>
                  <a:srgbClr val="000000"/>
                </a:solidFill>
                <a:effectLst/>
                <a:latin typeface="Verdana" panose="020B0604030504040204" pitchFamily="34" charset="0"/>
                <a:ea typeface="Verdana" panose="020B0604030504040204" pitchFamily="34" charset="0"/>
              </a:rPr>
              <a:t>This sheet shows the number of deaths per year, according to the values of the filters. </a:t>
            </a:r>
          </a:p>
          <a:p>
            <a:pPr algn="just" rtl="0">
              <a:spcBef>
                <a:spcPts val="1000"/>
              </a:spcBef>
              <a:spcAft>
                <a:spcPts val="0"/>
              </a:spcAft>
            </a:pPr>
            <a:r>
              <a:rPr lang="en-US" sz="1600" b="0" i="0" u="none" strike="noStrike" dirty="0">
                <a:solidFill>
                  <a:srgbClr val="000000"/>
                </a:solidFill>
                <a:effectLst/>
                <a:latin typeface="Verdana" panose="020B0604030504040204" pitchFamily="34" charset="0"/>
                <a:ea typeface="Verdana" panose="020B0604030504040204" pitchFamily="34" charset="0"/>
              </a:rPr>
              <a:t>Differently from the previous sheets, here the aim is to underline the changes over the period </a:t>
            </a:r>
            <a:r>
              <a:rPr lang="en-US" sz="1600" b="0" i="0" u="sng" dirty="0">
                <a:solidFill>
                  <a:srgbClr val="000000"/>
                </a:solidFill>
                <a:effectLst/>
                <a:latin typeface="Verdana" panose="020B0604030504040204" pitchFamily="34" charset="0"/>
                <a:ea typeface="Verdana" panose="020B0604030504040204" pitchFamily="34" charset="0"/>
              </a:rPr>
              <a:t>of the sum of the number of deaths of the regions considered</a:t>
            </a:r>
            <a:r>
              <a:rPr lang="en-US" sz="1600" b="0" i="0" u="none" strike="noStrike" dirty="0">
                <a:solidFill>
                  <a:srgbClr val="000000"/>
                </a:solidFill>
                <a:effectLst/>
                <a:latin typeface="Verdana" panose="020B0604030504040204" pitchFamily="34" charset="0"/>
                <a:ea typeface="Verdana" panose="020B0604030504040204" pitchFamily="34" charset="0"/>
              </a:rPr>
              <a:t>.</a:t>
            </a:r>
            <a:endParaRPr lang="en-US" sz="1600" b="0" dirty="0">
              <a:effectLst/>
              <a:latin typeface="Verdana" panose="020B0604030504040204" pitchFamily="34" charset="0"/>
              <a:ea typeface="Verdana" panose="020B0604030504040204" pitchFamily="34" charset="0"/>
            </a:endParaRPr>
          </a:p>
          <a:p>
            <a:pPr algn="just" rtl="0">
              <a:spcBef>
                <a:spcPts val="1000"/>
              </a:spcBef>
              <a:spcAft>
                <a:spcPts val="0"/>
              </a:spcAft>
            </a:pPr>
            <a:r>
              <a:rPr lang="en-US" sz="1600" b="0" i="0" u="none" strike="noStrike" dirty="0">
                <a:solidFill>
                  <a:srgbClr val="000000"/>
                </a:solidFill>
                <a:effectLst/>
                <a:latin typeface="Verdana" panose="020B0604030504040204" pitchFamily="34" charset="0"/>
                <a:ea typeface="Verdana" panose="020B0604030504040204" pitchFamily="34" charset="0"/>
              </a:rPr>
              <a:t>Hovering the pointer in a part of the graph would lead to see the sum of deaths of the WHO regions marked in a specific year.</a:t>
            </a:r>
            <a:endParaRPr lang="en-US" sz="1600" b="0" dirty="0">
              <a:effectLst/>
              <a:latin typeface="Verdana" panose="020B0604030504040204" pitchFamily="34" charset="0"/>
              <a:ea typeface="Verdana" panose="020B0604030504040204" pitchFamily="34" charset="0"/>
            </a:endParaRPr>
          </a:p>
          <a:p>
            <a:br>
              <a:rPr lang="en-US" sz="1300" dirty="0"/>
            </a:br>
            <a:endParaRPr kumimoji="0" lang="it-IT"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172" name="Picture 4">
            <a:extLst>
              <a:ext uri="{FF2B5EF4-FFF2-40B4-BE49-F238E27FC236}">
                <a16:creationId xmlns:a16="http://schemas.microsoft.com/office/drawing/2014/main" id="{C73126EA-572D-F0F4-C0F2-A6FBE6DB5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081" y="1885295"/>
            <a:ext cx="7860148" cy="4196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3C4046-80F0-D65B-8BFE-BB697136E582}"/>
              </a:ext>
            </a:extLst>
          </p:cNvPr>
          <p:cNvSpPr>
            <a:spLocks noGrp="1"/>
          </p:cNvSpPr>
          <p:nvPr>
            <p:ph type="ctrTitle"/>
          </p:nvPr>
        </p:nvSpPr>
        <p:spPr>
          <a:xfrm>
            <a:off x="9264074" y="2760955"/>
            <a:ext cx="2706254" cy="1855432"/>
          </a:xfrm>
        </p:spPr>
        <p:txBody>
          <a:bodyPr>
            <a:noAutofit/>
          </a:bodyPr>
          <a:lstStyle/>
          <a:p>
            <a:pPr algn="l" rtl="0">
              <a:lnSpc>
                <a:spcPct val="100000"/>
              </a:lnSpc>
              <a:spcBef>
                <a:spcPts val="1000"/>
              </a:spcBef>
              <a:spcAft>
                <a:spcPts val="0"/>
              </a:spcAft>
            </a:pPr>
            <a:br>
              <a:rPr lang="en-US" sz="1300" b="0" i="0" u="none" strike="noStrike" dirty="0">
                <a:solidFill>
                  <a:srgbClr val="000000"/>
                </a:solidFill>
                <a:effectLst/>
                <a:latin typeface="Verdana" panose="020B0604030504040204" pitchFamily="34" charset="0"/>
                <a:ea typeface="Verdana" panose="020B0604030504040204" pitchFamily="34" charset="0"/>
              </a:rPr>
            </a:br>
            <a:br>
              <a:rPr lang="en-US" sz="1300" b="0" i="0" u="none" strike="noStrike" dirty="0">
                <a:solidFill>
                  <a:srgbClr val="000000"/>
                </a:solidFill>
                <a:effectLst/>
                <a:latin typeface="Verdana" panose="020B0604030504040204" pitchFamily="34" charset="0"/>
                <a:ea typeface="Verdana" panose="020B0604030504040204" pitchFamily="34" charset="0"/>
              </a:rPr>
            </a:br>
            <a:br>
              <a:rPr lang="en-US" sz="1300" b="0" i="0" u="none" strike="noStrike" dirty="0">
                <a:solidFill>
                  <a:srgbClr val="000000"/>
                </a:solidFill>
                <a:effectLst/>
                <a:latin typeface="Verdana" panose="020B0604030504040204" pitchFamily="34" charset="0"/>
                <a:ea typeface="Verdana" panose="020B0604030504040204" pitchFamily="34" charset="0"/>
              </a:rPr>
            </a:br>
            <a:br>
              <a:rPr lang="en-US" sz="1300" b="0" i="0" u="none" strike="noStrike" dirty="0">
                <a:solidFill>
                  <a:srgbClr val="000000"/>
                </a:solidFill>
                <a:effectLst/>
                <a:latin typeface="Verdana" panose="020B0604030504040204" pitchFamily="34" charset="0"/>
                <a:ea typeface="Verdana" panose="020B0604030504040204" pitchFamily="34" charset="0"/>
              </a:rPr>
            </a:br>
            <a:br>
              <a:rPr lang="en-US" sz="1300" b="0" i="0" u="none" strike="noStrike" dirty="0">
                <a:solidFill>
                  <a:srgbClr val="000000"/>
                </a:solidFill>
                <a:effectLst/>
                <a:latin typeface="Verdana" panose="020B0604030504040204" pitchFamily="34" charset="0"/>
                <a:ea typeface="Verdana" panose="020B0604030504040204" pitchFamily="34" charset="0"/>
              </a:rPr>
            </a:br>
            <a:br>
              <a:rPr lang="en-US" sz="1300" b="0" i="0" u="none" strike="noStrike" dirty="0">
                <a:solidFill>
                  <a:srgbClr val="000000"/>
                </a:solidFill>
                <a:effectLst/>
                <a:latin typeface="Verdana" panose="020B0604030504040204" pitchFamily="34" charset="0"/>
                <a:ea typeface="Verdana" panose="020B0604030504040204" pitchFamily="34" charset="0"/>
              </a:rPr>
            </a:br>
            <a:br>
              <a:rPr lang="en-US" sz="1300" b="0" i="0" u="none" strike="noStrike" dirty="0">
                <a:solidFill>
                  <a:srgbClr val="000000"/>
                </a:solidFill>
                <a:effectLst/>
                <a:latin typeface="Verdana" panose="020B0604030504040204" pitchFamily="34" charset="0"/>
                <a:ea typeface="Verdana" panose="020B0604030504040204" pitchFamily="34" charset="0"/>
              </a:rPr>
            </a:br>
            <a:br>
              <a:rPr lang="en-US" sz="1300" b="0" i="0" u="none" strike="noStrike" dirty="0">
                <a:solidFill>
                  <a:srgbClr val="000000"/>
                </a:solidFill>
                <a:effectLst/>
                <a:latin typeface="Verdana" panose="020B0604030504040204" pitchFamily="34" charset="0"/>
                <a:ea typeface="Verdana" panose="020B0604030504040204" pitchFamily="34" charset="0"/>
              </a:rPr>
            </a:br>
            <a:br>
              <a:rPr lang="en-US" sz="1300" b="0" i="0" u="none" strike="noStrike" dirty="0">
                <a:solidFill>
                  <a:srgbClr val="000000"/>
                </a:solidFill>
                <a:effectLst/>
                <a:latin typeface="Verdana" panose="020B0604030504040204" pitchFamily="34" charset="0"/>
                <a:ea typeface="Verdana" panose="020B0604030504040204" pitchFamily="34" charset="0"/>
              </a:rPr>
            </a:br>
            <a:br>
              <a:rPr lang="en-US" sz="1400" b="0" i="0" u="none" strike="noStrike" dirty="0">
                <a:solidFill>
                  <a:srgbClr val="000000"/>
                </a:solidFill>
                <a:effectLst/>
                <a:latin typeface="Verdana" panose="020B0604030504040204" pitchFamily="34" charset="0"/>
                <a:ea typeface="Verdana" panose="020B0604030504040204" pitchFamily="34" charset="0"/>
              </a:rPr>
            </a:br>
            <a:r>
              <a:rPr lang="en-US" sz="1400" b="0" i="0" u="none" strike="noStrike" dirty="0">
                <a:solidFill>
                  <a:srgbClr val="000000"/>
                </a:solidFill>
                <a:effectLst/>
                <a:latin typeface="Verdana" panose="020B0604030504040204" pitchFamily="34" charset="0"/>
                <a:ea typeface="Verdana" panose="020B0604030504040204" pitchFamily="34" charset="0"/>
              </a:rPr>
              <a:t>This dashboard aims to </a:t>
            </a:r>
            <a:r>
              <a:rPr lang="en-US" sz="1400" b="0" i="0" u="none" strike="noStrike" dirty="0" err="1">
                <a:solidFill>
                  <a:srgbClr val="000000"/>
                </a:solidFill>
                <a:effectLst/>
                <a:latin typeface="Verdana" panose="020B0604030504040204" pitchFamily="34" charset="0"/>
                <a:ea typeface="Verdana" panose="020B0604030504040204" pitchFamily="34" charset="0"/>
              </a:rPr>
              <a:t>analyse</a:t>
            </a:r>
            <a:r>
              <a:rPr lang="en-US" sz="1400" b="0" i="0" u="none" strike="noStrike" dirty="0">
                <a:solidFill>
                  <a:srgbClr val="000000"/>
                </a:solidFill>
                <a:effectLst/>
                <a:latin typeface="Verdana" panose="020B0604030504040204" pitchFamily="34" charset="0"/>
                <a:ea typeface="Verdana" panose="020B0604030504040204" pitchFamily="34" charset="0"/>
              </a:rPr>
              <a:t> the trend of the causes of deaths according to the age groups. </a:t>
            </a:r>
            <a:br>
              <a:rPr lang="en-US" sz="1400" b="0" i="0" u="none" strike="noStrike" dirty="0">
                <a:solidFill>
                  <a:srgbClr val="000000"/>
                </a:solidFill>
                <a:effectLst/>
                <a:latin typeface="Verdana" panose="020B0604030504040204" pitchFamily="34" charset="0"/>
                <a:ea typeface="Verdana" panose="020B0604030504040204" pitchFamily="34" charset="0"/>
              </a:rPr>
            </a:br>
            <a:r>
              <a:rPr lang="en-US" sz="1400" b="0" i="0" u="none" strike="noStrike" dirty="0">
                <a:solidFill>
                  <a:srgbClr val="000000"/>
                </a:solidFill>
                <a:effectLst/>
                <a:latin typeface="Verdana" panose="020B0604030504040204" pitchFamily="34" charset="0"/>
                <a:ea typeface="Verdana" panose="020B0604030504040204" pitchFamily="34" charset="0"/>
              </a:rPr>
              <a:t>There are six sheets: </a:t>
            </a:r>
            <a:br>
              <a:rPr lang="en-US" sz="1400" b="0" i="0" u="none" strike="noStrike" dirty="0">
                <a:solidFill>
                  <a:srgbClr val="000000"/>
                </a:solidFill>
                <a:effectLst/>
                <a:latin typeface="Verdana" panose="020B0604030504040204" pitchFamily="34" charset="0"/>
                <a:ea typeface="Verdana" panose="020B0604030504040204" pitchFamily="34" charset="0"/>
              </a:rPr>
            </a:br>
            <a:r>
              <a:rPr lang="en-US" sz="1400" b="0" i="1" u="none" strike="noStrike" dirty="0">
                <a:solidFill>
                  <a:srgbClr val="000000"/>
                </a:solidFill>
                <a:effectLst/>
                <a:latin typeface="Verdana" panose="020B0604030504040204" pitchFamily="34" charset="0"/>
                <a:ea typeface="Verdana" panose="020B0604030504040204" pitchFamily="34" charset="0"/>
              </a:rPr>
              <a:t>Map of Deaths, Causes of deaths per age, N. of Deaths per Age area chart, N. of deaths Rank country, N. of deaths line chart country tooltip, Sum of Deaths per age</a:t>
            </a:r>
            <a:r>
              <a:rPr lang="en-US" sz="1400" b="0" i="0" u="none" strike="noStrike" dirty="0">
                <a:solidFill>
                  <a:srgbClr val="000000"/>
                </a:solidFill>
                <a:effectLst/>
                <a:latin typeface="Verdana" panose="020B0604030504040204" pitchFamily="34" charset="0"/>
                <a:ea typeface="Verdana" panose="020B0604030504040204" pitchFamily="34" charset="0"/>
              </a:rPr>
              <a:t>.</a:t>
            </a:r>
            <a:br>
              <a:rPr lang="en-US" sz="1400" b="0" dirty="0">
                <a:effectLst/>
                <a:latin typeface="Verdana" panose="020B0604030504040204" pitchFamily="34" charset="0"/>
                <a:ea typeface="Verdana" panose="020B0604030504040204" pitchFamily="34" charset="0"/>
              </a:rPr>
            </a:br>
            <a:br>
              <a:rPr lang="en-US" sz="1400" b="0" dirty="0">
                <a:effectLst/>
                <a:latin typeface="Verdana" panose="020B0604030504040204" pitchFamily="34" charset="0"/>
                <a:ea typeface="Verdana" panose="020B0604030504040204" pitchFamily="34" charset="0"/>
              </a:rPr>
            </a:br>
            <a:br>
              <a:rPr lang="en-US" sz="1400" b="0" dirty="0">
                <a:effectLst/>
                <a:latin typeface="Verdana" panose="020B0604030504040204" pitchFamily="34" charset="0"/>
                <a:ea typeface="Verdana" panose="020B0604030504040204" pitchFamily="34" charset="0"/>
              </a:rPr>
            </a:br>
            <a:br>
              <a:rPr lang="en-US" sz="1300" dirty="0"/>
            </a:br>
            <a:endParaRPr lang="it-IT" sz="1300" dirty="0"/>
          </a:p>
        </p:txBody>
      </p:sp>
      <p:sp>
        <p:nvSpPr>
          <p:cNvPr id="3" name="Sottotitolo 2">
            <a:extLst>
              <a:ext uri="{FF2B5EF4-FFF2-40B4-BE49-F238E27FC236}">
                <a16:creationId xmlns:a16="http://schemas.microsoft.com/office/drawing/2014/main" id="{FE66D9FC-9603-2B24-D320-1780F80BAB6D}"/>
              </a:ext>
            </a:extLst>
          </p:cNvPr>
          <p:cNvSpPr>
            <a:spLocks noGrp="1"/>
          </p:cNvSpPr>
          <p:nvPr>
            <p:ph type="subTitle" idx="1"/>
          </p:nvPr>
        </p:nvSpPr>
        <p:spPr>
          <a:xfrm>
            <a:off x="3819236" y="359683"/>
            <a:ext cx="4553527" cy="386178"/>
          </a:xfrm>
        </p:spPr>
        <p:txBody>
          <a:bodyPr>
            <a:noAutofit/>
          </a:bodyPr>
          <a:lstStyle/>
          <a:p>
            <a:pPr algn="l"/>
            <a:r>
              <a:rPr lang="it-IT" sz="3000" b="1" i="0" u="none" strike="noStrike" dirty="0">
                <a:solidFill>
                  <a:srgbClr val="366091"/>
                </a:solidFill>
                <a:effectLst/>
                <a:latin typeface="Verdana" panose="020B0604030504040204" pitchFamily="34" charset="0"/>
              </a:rPr>
              <a:t>II. Dashboard – Age</a:t>
            </a:r>
            <a:endParaRPr lang="it-IT" sz="3000" b="1" dirty="0"/>
          </a:p>
        </p:txBody>
      </p:sp>
      <p:sp>
        <p:nvSpPr>
          <p:cNvPr id="1031" name="Rectangle 1030">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Immagine che contiene mappa&#10;&#10;Descrizione generata automaticamente">
            <a:extLst>
              <a:ext uri="{FF2B5EF4-FFF2-40B4-BE49-F238E27FC236}">
                <a16:creationId xmlns:a16="http://schemas.microsoft.com/office/drawing/2014/main" id="{0DCFC4C2-5E7E-313B-2A64-7F8658E431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0" b="683"/>
          <a:stretch/>
        </p:blipFill>
        <p:spPr bwMode="auto">
          <a:xfrm>
            <a:off x="328022" y="1365598"/>
            <a:ext cx="8746576" cy="4518878"/>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9825CF2A-56E0-45C0-6DBA-F6E0D1EABAEA}"/>
              </a:ext>
            </a:extLst>
          </p:cNvPr>
          <p:cNvSpPr txBox="1"/>
          <p:nvPr/>
        </p:nvSpPr>
        <p:spPr>
          <a:xfrm>
            <a:off x="9264074" y="3897296"/>
            <a:ext cx="2551120" cy="2169825"/>
          </a:xfrm>
          <a:prstGeom prst="rect">
            <a:avLst/>
          </a:prstGeom>
          <a:noFill/>
        </p:spPr>
        <p:txBody>
          <a:bodyPr wrap="square" rtlCol="0">
            <a:spAutoFit/>
          </a:bodyPr>
          <a:lstStyle/>
          <a:p>
            <a:r>
              <a:rPr lang="en-US" sz="1350" b="0" i="0" u="none" strike="noStrike" dirty="0">
                <a:solidFill>
                  <a:schemeClr val="accent1">
                    <a:lumMod val="75000"/>
                  </a:schemeClr>
                </a:solidFill>
                <a:effectLst/>
                <a:latin typeface="Verdana" panose="020B0604030504040204" pitchFamily="34" charset="0"/>
                <a:ea typeface="Verdana" panose="020B0604030504040204" pitchFamily="34" charset="0"/>
              </a:rPr>
              <a:t>The box in the top left corner is the tool through which the dashboard is managed</a:t>
            </a:r>
            <a:r>
              <a:rPr lang="en-US" sz="1350" b="0" i="0" u="none" strike="noStrike" dirty="0">
                <a:solidFill>
                  <a:srgbClr val="000000"/>
                </a:solidFill>
                <a:effectLst/>
                <a:latin typeface="Verdana" panose="020B0604030504040204" pitchFamily="34" charset="0"/>
                <a:ea typeface="Verdana" panose="020B0604030504040204" pitchFamily="34" charset="0"/>
              </a:rPr>
              <a:t>. We can select the age groups that we want to </a:t>
            </a:r>
            <a:r>
              <a:rPr lang="en-US" sz="1350" b="0" i="0" u="none" strike="noStrike" dirty="0" err="1">
                <a:solidFill>
                  <a:srgbClr val="000000"/>
                </a:solidFill>
                <a:effectLst/>
                <a:latin typeface="Verdana" panose="020B0604030504040204" pitchFamily="34" charset="0"/>
                <a:ea typeface="Verdana" panose="020B0604030504040204" pitchFamily="34" charset="0"/>
              </a:rPr>
              <a:t>analyse</a:t>
            </a:r>
            <a:r>
              <a:rPr lang="en-US" sz="1350" b="0" i="0" u="none" strike="noStrike" dirty="0">
                <a:solidFill>
                  <a:srgbClr val="000000"/>
                </a:solidFill>
                <a:effectLst/>
                <a:latin typeface="Verdana" panose="020B0604030504040204" pitchFamily="34" charset="0"/>
                <a:ea typeface="Verdana" panose="020B0604030504040204" pitchFamily="34" charset="0"/>
              </a:rPr>
              <a:t> and there is a slider that allows to filter the analysis according to some specific years.</a:t>
            </a:r>
            <a:endParaRPr lang="en-GB" sz="1350" dirty="0"/>
          </a:p>
        </p:txBody>
      </p:sp>
    </p:spTree>
    <p:extLst>
      <p:ext uri="{BB962C8B-B14F-4D97-AF65-F5344CB8AC3E}">
        <p14:creationId xmlns:p14="http://schemas.microsoft.com/office/powerpoint/2010/main" val="220928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E54EB9-CBF7-F053-CFCB-A10A202D1FBC}"/>
              </a:ext>
            </a:extLst>
          </p:cNvPr>
          <p:cNvSpPr>
            <a:spLocks noGrp="1"/>
          </p:cNvSpPr>
          <p:nvPr>
            <p:ph type="ctrTitle"/>
          </p:nvPr>
        </p:nvSpPr>
        <p:spPr>
          <a:xfrm>
            <a:off x="308262" y="243279"/>
            <a:ext cx="10928928" cy="724683"/>
          </a:xfrm>
        </p:spPr>
        <p:txBody>
          <a:bodyPr>
            <a:noAutofit/>
          </a:bodyPr>
          <a:lstStyle/>
          <a:p>
            <a:pPr algn="l"/>
            <a:r>
              <a:rPr lang="it-IT" sz="2600" dirty="0" err="1">
                <a:solidFill>
                  <a:schemeClr val="accent1">
                    <a:lumMod val="50000"/>
                  </a:schemeClr>
                </a:solidFill>
                <a:latin typeface="Verdana" panose="020B0604030504040204" pitchFamily="34" charset="0"/>
                <a:ea typeface="Verdana" panose="020B0604030504040204" pitchFamily="34" charset="0"/>
              </a:rPr>
              <a:t>Sheet</a:t>
            </a:r>
            <a:r>
              <a:rPr lang="it-IT" sz="2600" dirty="0">
                <a:solidFill>
                  <a:schemeClr val="accent1">
                    <a:lumMod val="50000"/>
                  </a:schemeClr>
                </a:solidFill>
                <a:latin typeface="Verdana" panose="020B0604030504040204" pitchFamily="34" charset="0"/>
                <a:ea typeface="Verdana" panose="020B0604030504040204" pitchFamily="34" charset="0"/>
              </a:rPr>
              <a:t>: </a:t>
            </a:r>
            <a:r>
              <a:rPr lang="it-IT" sz="2600" i="1" dirty="0" err="1">
                <a:solidFill>
                  <a:schemeClr val="accent1">
                    <a:lumMod val="50000"/>
                  </a:schemeClr>
                </a:solidFill>
                <a:latin typeface="Verdana" panose="020B0604030504040204" pitchFamily="34" charset="0"/>
                <a:ea typeface="Verdana" panose="020B0604030504040204" pitchFamily="34" charset="0"/>
              </a:rPr>
              <a:t>Map</a:t>
            </a:r>
            <a:r>
              <a:rPr lang="it-IT" sz="2600" i="1" dirty="0">
                <a:solidFill>
                  <a:schemeClr val="accent1">
                    <a:lumMod val="50000"/>
                  </a:schemeClr>
                </a:solidFill>
                <a:latin typeface="Verdana" panose="020B0604030504040204" pitchFamily="34" charset="0"/>
                <a:ea typeface="Verdana" panose="020B0604030504040204" pitchFamily="34" charset="0"/>
              </a:rPr>
              <a:t>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r>
              <a:rPr lang="it-IT" sz="2600" i="1" dirty="0">
                <a:solidFill>
                  <a:schemeClr val="accent1">
                    <a:lumMod val="50000"/>
                  </a:schemeClr>
                </a:solidFill>
                <a:latin typeface="Verdana" panose="020B0604030504040204" pitchFamily="34" charset="0"/>
                <a:ea typeface="Verdana" panose="020B0604030504040204" pitchFamily="34" charset="0"/>
              </a:rPr>
              <a:t> + N.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r>
              <a:rPr lang="it-IT" sz="2600" i="1" dirty="0">
                <a:solidFill>
                  <a:schemeClr val="accent1">
                    <a:lumMod val="50000"/>
                  </a:schemeClr>
                </a:solidFill>
                <a:latin typeface="Verdana" panose="020B0604030504040204" pitchFamily="34" charset="0"/>
                <a:ea typeface="Verdana" panose="020B0604030504040204" pitchFamily="34" charset="0"/>
              </a:rPr>
              <a:t> line chart country </a:t>
            </a:r>
            <a:r>
              <a:rPr lang="it-IT" sz="2600" i="1" dirty="0" err="1">
                <a:solidFill>
                  <a:schemeClr val="accent1">
                    <a:lumMod val="50000"/>
                  </a:schemeClr>
                </a:solidFill>
                <a:latin typeface="Verdana" panose="020B0604030504040204" pitchFamily="34" charset="0"/>
                <a:ea typeface="Verdana" panose="020B0604030504040204" pitchFamily="34" charset="0"/>
              </a:rPr>
              <a:t>tooltip</a:t>
            </a:r>
            <a:endParaRPr lang="it-IT" sz="2600" i="1" dirty="0">
              <a:solidFill>
                <a:schemeClr val="accent1">
                  <a:lumMod val="50000"/>
                </a:schemeClr>
              </a:solidFill>
              <a:latin typeface="Verdana" panose="020B0604030504040204" pitchFamily="34" charset="0"/>
              <a:ea typeface="Verdana" panose="020B0604030504040204" pitchFamily="34" charset="0"/>
            </a:endParaRPr>
          </a:p>
        </p:txBody>
      </p:sp>
      <p:sp>
        <p:nvSpPr>
          <p:cNvPr id="3" name="Sottotitolo 2">
            <a:extLst>
              <a:ext uri="{FF2B5EF4-FFF2-40B4-BE49-F238E27FC236}">
                <a16:creationId xmlns:a16="http://schemas.microsoft.com/office/drawing/2014/main" id="{7D070CCC-2143-C64E-6056-6A9121586A77}"/>
              </a:ext>
            </a:extLst>
          </p:cNvPr>
          <p:cNvSpPr>
            <a:spLocks noGrp="1"/>
          </p:cNvSpPr>
          <p:nvPr>
            <p:ph type="subTitle" idx="1"/>
          </p:nvPr>
        </p:nvSpPr>
        <p:spPr>
          <a:xfrm>
            <a:off x="1402672" y="4820257"/>
            <a:ext cx="9126245" cy="1504602"/>
          </a:xfrm>
        </p:spPr>
        <p:txBody>
          <a:bodyPr>
            <a:noAutofit/>
          </a:bodyPr>
          <a:lstStyle/>
          <a:p>
            <a:pPr algn="just"/>
            <a:r>
              <a:rPr lang="en-US" sz="1500" b="0" i="0" u="none" strike="noStrike" dirty="0">
                <a:solidFill>
                  <a:srgbClr val="000000"/>
                </a:solidFill>
                <a:effectLst/>
                <a:latin typeface="Verdana" panose="020B0604030504040204" pitchFamily="34" charset="0"/>
              </a:rPr>
              <a:t>This sheet is based on a </a:t>
            </a:r>
            <a:r>
              <a:rPr lang="en-US" sz="1500" b="0" i="0" u="none" strike="noStrike" dirty="0">
                <a:solidFill>
                  <a:schemeClr val="accent1">
                    <a:lumMod val="75000"/>
                  </a:schemeClr>
                </a:solidFill>
                <a:effectLst/>
                <a:latin typeface="Verdana" panose="020B0604030504040204" pitchFamily="34" charset="0"/>
              </a:rPr>
              <a:t>geographical map </a:t>
            </a:r>
            <a:r>
              <a:rPr lang="en-US" sz="1500" b="0" i="0" u="none" strike="noStrike" dirty="0">
                <a:solidFill>
                  <a:srgbClr val="000000"/>
                </a:solidFill>
                <a:effectLst/>
                <a:latin typeface="Verdana" panose="020B0604030504040204" pitchFamily="34" charset="0"/>
              </a:rPr>
              <a:t>in which, according to the filters, we can observe how the number of deaths for each country changes. </a:t>
            </a:r>
          </a:p>
          <a:p>
            <a:pPr algn="just"/>
            <a:r>
              <a:rPr lang="en-US" sz="1500" b="0" i="0" u="none" strike="noStrike" dirty="0">
                <a:solidFill>
                  <a:srgbClr val="000000"/>
                </a:solidFill>
                <a:effectLst/>
                <a:latin typeface="Verdana" panose="020B0604030504040204" pitchFamily="34" charset="0"/>
              </a:rPr>
              <a:t>Moreover, if we move the pointer on a country, a specific tooltip containing some interesting information is available: apart from showing the total of deaths for that country, there is a line chart that gives info about the changes over the years of the number of deaths (obviously even this chart is managed according to the period considered).</a:t>
            </a:r>
            <a:endParaRPr lang="it-IT" sz="1500" dirty="0"/>
          </a:p>
        </p:txBody>
      </p:sp>
      <p:sp>
        <p:nvSpPr>
          <p:cNvPr id="5127" name="Rectangle 512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Immagine che contiene mappa&#10;&#10;Descrizione generata automaticamente">
            <a:extLst>
              <a:ext uri="{FF2B5EF4-FFF2-40B4-BE49-F238E27FC236}">
                <a16:creationId xmlns:a16="http://schemas.microsoft.com/office/drawing/2014/main" id="{F81CA27F-498B-D8F1-CA81-FA1FA4DC4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507957"/>
            <a:ext cx="5748705" cy="30775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8494873-6117-E5C6-BA8E-905559FCA6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696" y="1507957"/>
            <a:ext cx="5748705" cy="3077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79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BB2CF9-D724-4031-A3C8-46C9654DD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DAEB07-A1FC-48B8-9B97-85A3EAFEF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871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1761D23-F3BF-DA29-CAE6-F3BAF0CC9E4D}"/>
              </a:ext>
            </a:extLst>
          </p:cNvPr>
          <p:cNvSpPr>
            <a:spLocks noGrp="1"/>
          </p:cNvSpPr>
          <p:nvPr>
            <p:ph type="ctrTitle"/>
          </p:nvPr>
        </p:nvSpPr>
        <p:spPr>
          <a:xfrm>
            <a:off x="594360" y="1087627"/>
            <a:ext cx="11043458" cy="3338069"/>
          </a:xfrm>
        </p:spPr>
        <p:txBody>
          <a:bodyPr anchor="ctr">
            <a:normAutofit/>
          </a:bodyPr>
          <a:lstStyle/>
          <a:p>
            <a:r>
              <a:rPr lang="it-IT" dirty="0">
                <a:solidFill>
                  <a:schemeClr val="accent1">
                    <a:lumMod val="50000"/>
                  </a:schemeClr>
                </a:solidFill>
                <a:latin typeface="Verdana" panose="020B0604030504040204" pitchFamily="34" charset="0"/>
                <a:ea typeface="Verdana" panose="020B0604030504040204" pitchFamily="34" charset="0"/>
              </a:rPr>
              <a:t>Starting Dataset</a:t>
            </a:r>
          </a:p>
        </p:txBody>
      </p:sp>
      <p:grpSp>
        <p:nvGrpSpPr>
          <p:cNvPr id="12" name="Group 11">
            <a:extLst>
              <a:ext uri="{FF2B5EF4-FFF2-40B4-BE49-F238E27FC236}">
                <a16:creationId xmlns:a16="http://schemas.microsoft.com/office/drawing/2014/main" id="{FFC558B0-E15A-4439-964A-E116796B9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7" y="2081322"/>
            <a:ext cx="239982" cy="1340860"/>
            <a:chOff x="51677" y="2081322"/>
            <a:chExt cx="239982" cy="1340860"/>
          </a:xfrm>
        </p:grpSpPr>
        <p:sp>
          <p:nvSpPr>
            <p:cNvPr id="13" name="Rectangle 2">
              <a:extLst>
                <a:ext uri="{FF2B5EF4-FFF2-40B4-BE49-F238E27FC236}">
                  <a16:creationId xmlns:a16="http://schemas.microsoft.com/office/drawing/2014/main" id="{6ED30F7C-0B80-4AF3-ABE5-6AB701D38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65108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F22687A1-9733-486E-BD02-80578A0CE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65108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B01704A8-E938-423E-9FDB-9519D24E3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50896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191149B4-3CAD-451F-AB8D-1ED6D7D02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50896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313271C8-C4C3-4B25-8E1F-11C0693A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36685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3228CA6D-E75C-45B5-A1B7-5E02CAE02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36685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E3FDE651-896B-49A5-B70C-19B54EC13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22473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C409F776-BA43-44E6-A22A-151A5136F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22473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C846CA88-493D-4BC4-BD12-834B9CEF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08262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D61E728B-8EC3-4C84-9150-06F5E7222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08262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4AAABEAB-E36B-4A29-9602-8F1AF3020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33616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24F9C51E-864B-4E60-AF1D-E6A3098CA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33616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0665AB40-0B54-4F21-B422-1F5C0EC0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321953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D1B8FEAC-124D-4A04-8DC2-CD077ACE6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321953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87566BE2-5047-4786-BE92-E80643CF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307742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143C62C9-F75F-44C3-BFBE-1A3334146B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307742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E4E1C4B8-2FA9-4AED-B66D-595405B1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293530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A494CA6A-0021-4D21-A5BF-05BE30B8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293530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AD5C6811-4EBA-49BA-AEA9-9A90CDC14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279319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E9539E65-19A5-48E9-BCEA-DFA45E90F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279319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CF2C2511-1962-4C4B-BB77-3E0B893A8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133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42134-EC23-5A40-C20D-E8C78B539B8A}"/>
              </a:ext>
            </a:extLst>
          </p:cNvPr>
          <p:cNvSpPr>
            <a:spLocks noGrp="1"/>
          </p:cNvSpPr>
          <p:nvPr>
            <p:ph type="ctrTitle"/>
          </p:nvPr>
        </p:nvSpPr>
        <p:spPr>
          <a:xfrm>
            <a:off x="223860" y="180702"/>
            <a:ext cx="10291739" cy="761001"/>
          </a:xfrm>
        </p:spPr>
        <p:txBody>
          <a:bodyPr>
            <a:normAutofit/>
          </a:bodyPr>
          <a:lstStyle/>
          <a:p>
            <a:pPr algn="l"/>
            <a:r>
              <a:rPr lang="it-IT" sz="2600" dirty="0" err="1">
                <a:solidFill>
                  <a:schemeClr val="accent1">
                    <a:lumMod val="50000"/>
                  </a:schemeClr>
                </a:solidFill>
                <a:latin typeface="Verdana" panose="020B0604030504040204" pitchFamily="34" charset="0"/>
                <a:ea typeface="Verdana" panose="020B0604030504040204" pitchFamily="34" charset="0"/>
              </a:rPr>
              <a:t>Sheet</a:t>
            </a:r>
            <a:r>
              <a:rPr lang="it-IT" sz="2600" dirty="0">
                <a:solidFill>
                  <a:schemeClr val="accent1">
                    <a:lumMod val="50000"/>
                  </a:schemeClr>
                </a:solidFill>
                <a:latin typeface="Verdana" panose="020B0604030504040204" pitchFamily="34" charset="0"/>
                <a:ea typeface="Verdana" panose="020B0604030504040204" pitchFamily="34" charset="0"/>
              </a:rPr>
              <a:t>: </a:t>
            </a:r>
            <a:r>
              <a:rPr lang="it-IT" sz="2600" i="1" dirty="0" err="1">
                <a:solidFill>
                  <a:schemeClr val="accent1">
                    <a:lumMod val="50000"/>
                  </a:schemeClr>
                </a:solidFill>
                <a:latin typeface="Verdana" panose="020B0604030504040204" pitchFamily="34" charset="0"/>
                <a:ea typeface="Verdana" panose="020B0604030504040204" pitchFamily="34" charset="0"/>
              </a:rPr>
              <a:t>Causes</a:t>
            </a:r>
            <a:r>
              <a:rPr lang="it-IT" sz="2600" i="1" dirty="0">
                <a:solidFill>
                  <a:schemeClr val="accent1">
                    <a:lumMod val="50000"/>
                  </a:schemeClr>
                </a:solidFill>
                <a:latin typeface="Verdana" panose="020B0604030504040204" pitchFamily="34" charset="0"/>
                <a:ea typeface="Verdana" panose="020B0604030504040204" pitchFamily="34" charset="0"/>
              </a:rPr>
              <a:t>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r>
              <a:rPr lang="it-IT" sz="2600" i="1" dirty="0">
                <a:solidFill>
                  <a:schemeClr val="accent1">
                    <a:lumMod val="50000"/>
                  </a:schemeClr>
                </a:solidFill>
                <a:latin typeface="Verdana" panose="020B0604030504040204" pitchFamily="34" charset="0"/>
                <a:ea typeface="Verdana" panose="020B0604030504040204" pitchFamily="34" charset="0"/>
              </a:rPr>
              <a:t> per age</a:t>
            </a:r>
          </a:p>
        </p:txBody>
      </p:sp>
      <p:sp>
        <p:nvSpPr>
          <p:cNvPr id="4103" name="Rectangle 4102">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B267E754-7335-91D0-2780-A14EEECFCF49}"/>
              </a:ext>
            </a:extLst>
          </p:cNvPr>
          <p:cNvSpPr txBox="1"/>
          <p:nvPr/>
        </p:nvSpPr>
        <p:spPr>
          <a:xfrm>
            <a:off x="223860" y="2560380"/>
            <a:ext cx="2996418"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Verdana" panose="020B0604030504040204" pitchFamily="34" charset="0"/>
              </a:rPr>
              <a:t>This sheet is composed of a </a:t>
            </a:r>
            <a:r>
              <a:rPr lang="en-US" sz="1600" b="0" i="0" u="none" strike="noStrike" dirty="0">
                <a:solidFill>
                  <a:schemeClr val="accent1">
                    <a:lumMod val="75000"/>
                  </a:schemeClr>
                </a:solidFill>
                <a:effectLst/>
                <a:latin typeface="Verdana" panose="020B0604030504040204" pitchFamily="34" charset="0"/>
              </a:rPr>
              <a:t>bar chart </a:t>
            </a:r>
            <a:r>
              <a:rPr lang="en-US" sz="1600" b="0" i="0" u="none" strike="noStrike" dirty="0">
                <a:solidFill>
                  <a:srgbClr val="000000"/>
                </a:solidFill>
                <a:effectLst/>
                <a:latin typeface="Verdana" panose="020B0604030504040204" pitchFamily="34" charset="0"/>
              </a:rPr>
              <a:t>that shows the causes of deaths from the most popular to the least.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Verdana" panose="020B0604030504040204" pitchFamily="34" charset="0"/>
              </a:rPr>
              <a:t>We used just a single tone of blue since we found it better to visualize the available data. The option to show the mark labels is ticked.</a:t>
            </a:r>
            <a:endParaRPr kumimoji="0" 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FA0DF43E-93AD-A64E-30D2-31BCF9FA1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7588" y="1838253"/>
            <a:ext cx="8160552" cy="434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947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42134-EC23-5A40-C20D-E8C78B539B8A}"/>
              </a:ext>
            </a:extLst>
          </p:cNvPr>
          <p:cNvSpPr>
            <a:spLocks noGrp="1"/>
          </p:cNvSpPr>
          <p:nvPr>
            <p:ph type="ctrTitle"/>
          </p:nvPr>
        </p:nvSpPr>
        <p:spPr>
          <a:xfrm>
            <a:off x="165653" y="209344"/>
            <a:ext cx="10349945" cy="761001"/>
          </a:xfrm>
        </p:spPr>
        <p:txBody>
          <a:bodyPr>
            <a:normAutofit/>
          </a:bodyPr>
          <a:lstStyle/>
          <a:p>
            <a:pPr algn="l"/>
            <a:r>
              <a:rPr lang="it-IT" sz="2600" dirty="0" err="1">
                <a:solidFill>
                  <a:schemeClr val="accent1">
                    <a:lumMod val="50000"/>
                  </a:schemeClr>
                </a:solidFill>
                <a:latin typeface="Verdana" panose="020B0604030504040204" pitchFamily="34" charset="0"/>
                <a:ea typeface="Verdana" panose="020B0604030504040204" pitchFamily="34" charset="0"/>
              </a:rPr>
              <a:t>Sheet</a:t>
            </a:r>
            <a:r>
              <a:rPr lang="it-IT" sz="2600" dirty="0">
                <a:solidFill>
                  <a:schemeClr val="accent1">
                    <a:lumMod val="50000"/>
                  </a:schemeClr>
                </a:solidFill>
                <a:latin typeface="Verdana" panose="020B0604030504040204" pitchFamily="34" charset="0"/>
                <a:ea typeface="Verdana" panose="020B0604030504040204" pitchFamily="34" charset="0"/>
              </a:rPr>
              <a:t>: </a:t>
            </a:r>
            <a:r>
              <a:rPr lang="it-IT" sz="2600" i="1" dirty="0">
                <a:solidFill>
                  <a:schemeClr val="accent1">
                    <a:lumMod val="50000"/>
                  </a:schemeClr>
                </a:solidFill>
                <a:latin typeface="Verdana" panose="020B0604030504040204" pitchFamily="34" charset="0"/>
                <a:ea typeface="Verdana" panose="020B0604030504040204" pitchFamily="34" charset="0"/>
              </a:rPr>
              <a:t>N.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r>
              <a:rPr lang="it-IT" sz="2600" i="1" dirty="0">
                <a:solidFill>
                  <a:schemeClr val="accent1">
                    <a:lumMod val="50000"/>
                  </a:schemeClr>
                </a:solidFill>
                <a:latin typeface="Verdana" panose="020B0604030504040204" pitchFamily="34" charset="0"/>
                <a:ea typeface="Verdana" panose="020B0604030504040204" pitchFamily="34" charset="0"/>
              </a:rPr>
              <a:t> per age area chart</a:t>
            </a:r>
          </a:p>
        </p:txBody>
      </p:sp>
      <p:sp>
        <p:nvSpPr>
          <p:cNvPr id="4103" name="Rectangle 4102">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B267E754-7335-91D0-2780-A14EEECFCF49}"/>
              </a:ext>
            </a:extLst>
          </p:cNvPr>
          <p:cNvSpPr txBox="1"/>
          <p:nvPr/>
        </p:nvSpPr>
        <p:spPr>
          <a:xfrm>
            <a:off x="254431" y="1977445"/>
            <a:ext cx="3580724" cy="403187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Verdana" panose="020B0604030504040204" pitchFamily="34" charset="0"/>
              </a:rPr>
              <a:t>This sheet shows the number of deaths for each age group over the period considered.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Verdan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Verdana" panose="020B0604030504040204" pitchFamily="34" charset="0"/>
              </a:rPr>
              <a:t>We used a </a:t>
            </a:r>
            <a:r>
              <a:rPr lang="en-US" sz="1600" b="0" i="0" u="none" strike="noStrike" dirty="0">
                <a:solidFill>
                  <a:schemeClr val="accent1">
                    <a:lumMod val="75000"/>
                  </a:schemeClr>
                </a:solidFill>
                <a:effectLst/>
                <a:latin typeface="Verdana" panose="020B0604030504040204" pitchFamily="34" charset="0"/>
              </a:rPr>
              <a:t>stacked area chart </a:t>
            </a:r>
            <a:r>
              <a:rPr lang="en-US" sz="1600" b="0" i="0" u="none" strike="noStrike" dirty="0">
                <a:solidFill>
                  <a:srgbClr val="000000"/>
                </a:solidFill>
                <a:effectLst/>
                <a:latin typeface="Verdana" panose="020B0604030504040204" pitchFamily="34" charset="0"/>
              </a:rPr>
              <a:t>to track both the total value of the groups considered and to understand the breakdown of that total by groups.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Verdan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Verdana" panose="020B0604030504040204" pitchFamily="34" charset="0"/>
              </a:rPr>
              <a:t>Comparing the heights of each segment of the curve allows us to get a general idea of how each subgroup compares to the others in their contributions to the total.</a:t>
            </a:r>
            <a:endPar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98" name="Picture 2">
            <a:extLst>
              <a:ext uri="{FF2B5EF4-FFF2-40B4-BE49-F238E27FC236}">
                <a16:creationId xmlns:a16="http://schemas.microsoft.com/office/drawing/2014/main" id="{AABD29F3-ABE6-D13E-6FB3-1CF1B42C9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678" y="1904760"/>
            <a:ext cx="7891669" cy="417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54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42134-EC23-5A40-C20D-E8C78B539B8A}"/>
              </a:ext>
            </a:extLst>
          </p:cNvPr>
          <p:cNvSpPr>
            <a:spLocks noGrp="1"/>
          </p:cNvSpPr>
          <p:nvPr>
            <p:ph type="ctrTitle"/>
          </p:nvPr>
        </p:nvSpPr>
        <p:spPr>
          <a:xfrm>
            <a:off x="223859" y="136626"/>
            <a:ext cx="10291740" cy="761001"/>
          </a:xfrm>
        </p:spPr>
        <p:txBody>
          <a:bodyPr>
            <a:normAutofit/>
          </a:bodyPr>
          <a:lstStyle/>
          <a:p>
            <a:pPr algn="l"/>
            <a:r>
              <a:rPr lang="it-IT" sz="2600" dirty="0" err="1">
                <a:solidFill>
                  <a:schemeClr val="accent1">
                    <a:lumMod val="50000"/>
                  </a:schemeClr>
                </a:solidFill>
                <a:latin typeface="Verdana" panose="020B0604030504040204" pitchFamily="34" charset="0"/>
                <a:ea typeface="Verdana" panose="020B0604030504040204" pitchFamily="34" charset="0"/>
              </a:rPr>
              <a:t>Sheet</a:t>
            </a:r>
            <a:r>
              <a:rPr lang="it-IT" sz="2600" dirty="0">
                <a:solidFill>
                  <a:schemeClr val="accent1">
                    <a:lumMod val="50000"/>
                  </a:schemeClr>
                </a:solidFill>
                <a:latin typeface="Verdana" panose="020B0604030504040204" pitchFamily="34" charset="0"/>
                <a:ea typeface="Verdana" panose="020B0604030504040204" pitchFamily="34" charset="0"/>
              </a:rPr>
              <a:t>: </a:t>
            </a:r>
            <a:r>
              <a:rPr lang="it-IT" sz="2600" i="1" dirty="0">
                <a:solidFill>
                  <a:schemeClr val="accent1">
                    <a:lumMod val="50000"/>
                  </a:schemeClr>
                </a:solidFill>
                <a:latin typeface="Verdana" panose="020B0604030504040204" pitchFamily="34" charset="0"/>
                <a:ea typeface="Verdana" panose="020B0604030504040204" pitchFamily="34" charset="0"/>
              </a:rPr>
              <a:t>N.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r>
              <a:rPr lang="it-IT" sz="2600" i="1" dirty="0">
                <a:solidFill>
                  <a:schemeClr val="accent1">
                    <a:lumMod val="50000"/>
                  </a:schemeClr>
                </a:solidFill>
                <a:latin typeface="Verdana" panose="020B0604030504040204" pitchFamily="34" charset="0"/>
                <a:ea typeface="Verdana" panose="020B0604030504040204" pitchFamily="34" charset="0"/>
              </a:rPr>
              <a:t> </a:t>
            </a:r>
            <a:r>
              <a:rPr lang="it-IT" sz="2600" i="1" dirty="0" err="1">
                <a:solidFill>
                  <a:schemeClr val="accent1">
                    <a:lumMod val="50000"/>
                  </a:schemeClr>
                </a:solidFill>
                <a:latin typeface="Verdana" panose="020B0604030504040204" pitchFamily="34" charset="0"/>
                <a:ea typeface="Verdana" panose="020B0604030504040204" pitchFamily="34" charset="0"/>
              </a:rPr>
              <a:t>rank</a:t>
            </a:r>
            <a:r>
              <a:rPr lang="it-IT" sz="2600" i="1" dirty="0">
                <a:solidFill>
                  <a:schemeClr val="accent1">
                    <a:lumMod val="50000"/>
                  </a:schemeClr>
                </a:solidFill>
                <a:latin typeface="Verdana" panose="020B0604030504040204" pitchFamily="34" charset="0"/>
                <a:ea typeface="Verdana" panose="020B0604030504040204" pitchFamily="34" charset="0"/>
              </a:rPr>
              <a:t> country</a:t>
            </a:r>
          </a:p>
        </p:txBody>
      </p:sp>
      <p:sp>
        <p:nvSpPr>
          <p:cNvPr id="4103" name="Rectangle 4102">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B267E754-7335-91D0-2780-A14EEECFCF49}"/>
              </a:ext>
            </a:extLst>
          </p:cNvPr>
          <p:cNvSpPr txBox="1"/>
          <p:nvPr/>
        </p:nvSpPr>
        <p:spPr>
          <a:xfrm>
            <a:off x="461639" y="2539937"/>
            <a:ext cx="2858610" cy="304698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Verdana" panose="020B0604030504040204" pitchFamily="34" charset="0"/>
              </a:rPr>
              <a:t>This sheet focuses on showing in terms of numerical values the rank of the countries in which the highest number of people died.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600" dirty="0">
              <a:solidFill>
                <a:srgbClr val="000000"/>
              </a:solidFill>
              <a:latin typeface="Verdana" panose="020B060403050404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Verdana" panose="020B0604030504040204" pitchFamily="34" charset="0"/>
              </a:rPr>
              <a:t>A gradient of blue has been used to underline the countries that are ranked from the top to the bottom.</a:t>
            </a:r>
            <a:endParaRPr kumimoji="0" lang="it-IT"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122" name="Picture 2" descr="Immagine che contiene tavolo&#10;&#10;Descrizione generata automaticamente">
            <a:extLst>
              <a:ext uri="{FF2B5EF4-FFF2-40B4-BE49-F238E27FC236}">
                <a16:creationId xmlns:a16="http://schemas.microsoft.com/office/drawing/2014/main" id="{022D337D-9079-78C5-B7E2-C4348E002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837169"/>
            <a:ext cx="8005741" cy="427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611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642134-EC23-5A40-C20D-E8C78B539B8A}"/>
              </a:ext>
            </a:extLst>
          </p:cNvPr>
          <p:cNvSpPr>
            <a:spLocks noGrp="1"/>
          </p:cNvSpPr>
          <p:nvPr>
            <p:ph type="ctrTitle"/>
          </p:nvPr>
        </p:nvSpPr>
        <p:spPr>
          <a:xfrm>
            <a:off x="319596" y="140760"/>
            <a:ext cx="10196003" cy="761001"/>
          </a:xfrm>
        </p:spPr>
        <p:txBody>
          <a:bodyPr>
            <a:normAutofit/>
          </a:bodyPr>
          <a:lstStyle/>
          <a:p>
            <a:pPr algn="l"/>
            <a:r>
              <a:rPr lang="it-IT" sz="2600" dirty="0" err="1">
                <a:solidFill>
                  <a:schemeClr val="accent1">
                    <a:lumMod val="50000"/>
                  </a:schemeClr>
                </a:solidFill>
                <a:latin typeface="Verdana" panose="020B0604030504040204" pitchFamily="34" charset="0"/>
                <a:ea typeface="Verdana" panose="020B0604030504040204" pitchFamily="34" charset="0"/>
              </a:rPr>
              <a:t>Sheet</a:t>
            </a:r>
            <a:r>
              <a:rPr lang="it-IT" sz="2600" dirty="0">
                <a:solidFill>
                  <a:schemeClr val="accent1">
                    <a:lumMod val="50000"/>
                  </a:schemeClr>
                </a:solidFill>
                <a:latin typeface="Verdana" panose="020B0604030504040204" pitchFamily="34" charset="0"/>
                <a:ea typeface="Verdana" panose="020B0604030504040204" pitchFamily="34" charset="0"/>
              </a:rPr>
              <a:t>: </a:t>
            </a:r>
            <a:r>
              <a:rPr lang="it-IT" sz="2600" i="1" dirty="0">
                <a:solidFill>
                  <a:schemeClr val="accent1">
                    <a:lumMod val="50000"/>
                  </a:schemeClr>
                </a:solidFill>
                <a:latin typeface="Verdana" panose="020B0604030504040204" pitchFamily="34" charset="0"/>
                <a:ea typeface="Verdana" panose="020B0604030504040204" pitchFamily="34" charset="0"/>
              </a:rPr>
              <a:t>Sum of </a:t>
            </a:r>
            <a:r>
              <a:rPr lang="it-IT" sz="2600" i="1" dirty="0" err="1">
                <a:solidFill>
                  <a:schemeClr val="accent1">
                    <a:lumMod val="50000"/>
                  </a:schemeClr>
                </a:solidFill>
                <a:latin typeface="Verdana" panose="020B0604030504040204" pitchFamily="34" charset="0"/>
                <a:ea typeface="Verdana" panose="020B0604030504040204" pitchFamily="34" charset="0"/>
              </a:rPr>
              <a:t>Deaths</a:t>
            </a:r>
            <a:r>
              <a:rPr lang="it-IT" sz="2600" i="1" dirty="0">
                <a:solidFill>
                  <a:schemeClr val="accent1">
                    <a:lumMod val="50000"/>
                  </a:schemeClr>
                </a:solidFill>
                <a:latin typeface="Verdana" panose="020B0604030504040204" pitchFamily="34" charset="0"/>
                <a:ea typeface="Verdana" panose="020B0604030504040204" pitchFamily="34" charset="0"/>
              </a:rPr>
              <a:t> per age</a:t>
            </a:r>
          </a:p>
        </p:txBody>
      </p:sp>
      <p:sp>
        <p:nvSpPr>
          <p:cNvPr id="4103" name="Rectangle 4102">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B267E754-7335-91D0-2780-A14EEECFCF49}"/>
              </a:ext>
            </a:extLst>
          </p:cNvPr>
          <p:cNvSpPr txBox="1"/>
          <p:nvPr/>
        </p:nvSpPr>
        <p:spPr>
          <a:xfrm>
            <a:off x="319596" y="2967335"/>
            <a:ext cx="2728405"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i="0" u="none" strike="noStrike" dirty="0">
                <a:effectLst/>
                <a:latin typeface="Verdana" panose="020B0604030504040204" pitchFamily="34" charset="0"/>
              </a:rPr>
              <a:t>This sheet shows the global total number of deaths according to the filters.</a:t>
            </a:r>
            <a:endParaRPr kumimoji="0" lang="it-IT" sz="1050" b="0" i="0" u="none" strike="noStrike" kern="1200" cap="none" spc="0" normalizeH="0" baseline="0" noProof="0" dirty="0">
              <a:ln>
                <a:noFill/>
              </a:ln>
              <a:effectLst/>
              <a:uLnTx/>
              <a:uFillTx/>
              <a:latin typeface="Calibri" panose="020F0502020204030204"/>
              <a:ea typeface="+mn-ea"/>
              <a:cs typeface="+mn-cs"/>
            </a:endParaRPr>
          </a:p>
        </p:txBody>
      </p:sp>
      <p:pic>
        <p:nvPicPr>
          <p:cNvPr id="6146" name="Picture 2" descr="Immagine che contiene testo&#10;&#10;Descrizione generata automaticamente">
            <a:extLst>
              <a:ext uri="{FF2B5EF4-FFF2-40B4-BE49-F238E27FC236}">
                <a16:creationId xmlns:a16="http://schemas.microsoft.com/office/drawing/2014/main" id="{F8958140-7493-705D-39CA-0670C2EC0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207" y="2107095"/>
            <a:ext cx="8452562" cy="2643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138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AE4BB-98A5-0058-5C76-9A89246DA6CD}"/>
              </a:ext>
            </a:extLst>
          </p:cNvPr>
          <p:cNvPicPr>
            <a:picLocks noChangeAspect="1"/>
          </p:cNvPicPr>
          <p:nvPr/>
        </p:nvPicPr>
        <p:blipFill rotWithShape="1">
          <a:blip r:embed="rId2"/>
          <a:srcRect t="18773"/>
          <a:stretch/>
        </p:blipFill>
        <p:spPr>
          <a:xfrm>
            <a:off x="20" y="10"/>
            <a:ext cx="12191980" cy="6857990"/>
          </a:xfrm>
          <a:prstGeom prst="rect">
            <a:avLst/>
          </a:prstGeom>
        </p:spPr>
      </p:pic>
      <p:sp>
        <p:nvSpPr>
          <p:cNvPr id="26" name="Rectangle 15">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AAE5172-1891-95A4-2DF4-B6F79141B2A7}"/>
              </a:ext>
            </a:extLst>
          </p:cNvPr>
          <p:cNvSpPr>
            <a:spLocks noGrp="1"/>
          </p:cNvSpPr>
          <p:nvPr>
            <p:ph type="ctrTitle"/>
          </p:nvPr>
        </p:nvSpPr>
        <p:spPr>
          <a:xfrm>
            <a:off x="2366010" y="2242539"/>
            <a:ext cx="7459980" cy="1425924"/>
          </a:xfrm>
        </p:spPr>
        <p:txBody>
          <a:bodyPr>
            <a:normAutofit/>
          </a:bodyPr>
          <a:lstStyle/>
          <a:p>
            <a:r>
              <a:rPr lang="it-IT" sz="5000" dirty="0">
                <a:solidFill>
                  <a:schemeClr val="accent1">
                    <a:lumMod val="50000"/>
                  </a:schemeClr>
                </a:solidFill>
                <a:latin typeface="Verdana" panose="020B0604030504040204" pitchFamily="34" charset="0"/>
                <a:ea typeface="Verdana" panose="020B0604030504040204" pitchFamily="34" charset="0"/>
              </a:rPr>
              <a:t>Colour </a:t>
            </a:r>
            <a:r>
              <a:rPr lang="it-IT" sz="5000" dirty="0" err="1">
                <a:solidFill>
                  <a:schemeClr val="accent1">
                    <a:lumMod val="50000"/>
                  </a:schemeClr>
                </a:solidFill>
                <a:latin typeface="Verdana" panose="020B0604030504040204" pitchFamily="34" charset="0"/>
                <a:ea typeface="Verdana" panose="020B0604030504040204" pitchFamily="34" charset="0"/>
              </a:rPr>
              <a:t>Blindness</a:t>
            </a:r>
            <a:r>
              <a:rPr lang="it-IT" sz="5000" dirty="0">
                <a:solidFill>
                  <a:schemeClr val="accent1">
                    <a:lumMod val="50000"/>
                  </a:schemeClr>
                </a:solidFill>
                <a:latin typeface="Verdana" panose="020B0604030504040204" pitchFamily="34" charset="0"/>
                <a:ea typeface="Verdana" panose="020B0604030504040204" pitchFamily="34" charset="0"/>
              </a:rPr>
              <a:t> Test</a:t>
            </a:r>
          </a:p>
        </p:txBody>
      </p:sp>
      <p:cxnSp>
        <p:nvCxnSpPr>
          <p:cNvPr id="27" name="Straight Connector 17">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6740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3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D494B548-4DB7-8FB0-A82F-4252115F4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97" y="719764"/>
            <a:ext cx="3031046" cy="158769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14DA63A7-06CD-9A2A-DB2A-05DF22201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403" y="719764"/>
            <a:ext cx="3033949" cy="158769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E8ABBFB9-015A-F11F-6333-3F8F415F8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110" y="721489"/>
            <a:ext cx="3031046" cy="1586171"/>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A349EE32-436E-4D7D-803A-B983B66ED018}"/>
              </a:ext>
            </a:extLst>
          </p:cNvPr>
          <p:cNvSpPr txBox="1"/>
          <p:nvPr/>
        </p:nvSpPr>
        <p:spPr>
          <a:xfrm>
            <a:off x="4406164" y="42655"/>
            <a:ext cx="3376246" cy="338554"/>
          </a:xfrm>
          <a:prstGeom prst="rect">
            <a:avLst/>
          </a:prstGeom>
          <a:noFill/>
        </p:spPr>
        <p:txBody>
          <a:bodyPr wrap="square" rtlCol="0">
            <a:spAutoFit/>
          </a:bodyPr>
          <a:lstStyle/>
          <a:p>
            <a:pPr algn="ctr"/>
            <a:r>
              <a:rPr lang="it-IT" sz="1600" b="1" i="0" u="none" strike="noStrike" dirty="0" err="1">
                <a:solidFill>
                  <a:srgbClr val="000000"/>
                </a:solidFill>
                <a:effectLst/>
                <a:latin typeface="Verdana" panose="020B0604030504040204" pitchFamily="34" charset="0"/>
              </a:rPr>
              <a:t>Anomalous</a:t>
            </a:r>
            <a:r>
              <a:rPr lang="it-IT" sz="1600" b="1" i="0" u="none" strike="noStrike" dirty="0">
                <a:solidFill>
                  <a:srgbClr val="000000"/>
                </a:solidFill>
                <a:effectLst/>
                <a:latin typeface="Verdana" panose="020B0604030504040204" pitchFamily="34" charset="0"/>
              </a:rPr>
              <a:t> </a:t>
            </a:r>
            <a:r>
              <a:rPr lang="it-IT" sz="1600" b="1" i="0" u="none" strike="noStrike" dirty="0" err="1">
                <a:solidFill>
                  <a:srgbClr val="000000"/>
                </a:solidFill>
                <a:effectLst/>
                <a:latin typeface="Verdana" panose="020B0604030504040204" pitchFamily="34" charset="0"/>
              </a:rPr>
              <a:t>Trichromacy</a:t>
            </a:r>
            <a:endParaRPr lang="it-IT" sz="1600" dirty="0"/>
          </a:p>
        </p:txBody>
      </p:sp>
      <p:sp>
        <p:nvSpPr>
          <p:cNvPr id="3" name="CasellaDiTesto 2">
            <a:extLst>
              <a:ext uri="{FF2B5EF4-FFF2-40B4-BE49-F238E27FC236}">
                <a16:creationId xmlns:a16="http://schemas.microsoft.com/office/drawing/2014/main" id="{CEEDA042-58CA-A765-18A4-057C71CE01A1}"/>
              </a:ext>
            </a:extLst>
          </p:cNvPr>
          <p:cNvSpPr txBox="1"/>
          <p:nvPr/>
        </p:nvSpPr>
        <p:spPr>
          <a:xfrm>
            <a:off x="662609" y="411987"/>
            <a:ext cx="2491408" cy="307777"/>
          </a:xfrm>
          <a:prstGeom prst="rect">
            <a:avLst/>
          </a:prstGeom>
          <a:noFill/>
        </p:spPr>
        <p:txBody>
          <a:bodyPr wrap="square" rtlCol="0">
            <a:spAutoFit/>
          </a:bodyPr>
          <a:lstStyle/>
          <a:p>
            <a:pPr algn="ctr"/>
            <a:r>
              <a:rPr lang="it-IT" sz="1400" b="0" i="0" u="none" strike="noStrike" dirty="0">
                <a:solidFill>
                  <a:srgbClr val="000000"/>
                </a:solidFill>
                <a:effectLst/>
                <a:latin typeface="Verdana" panose="020B0604030504040204" pitchFamily="34" charset="0"/>
              </a:rPr>
              <a:t>Red-</a:t>
            </a:r>
            <a:r>
              <a:rPr lang="it-IT" sz="1400" b="0" i="0" u="none" strike="noStrike" dirty="0" err="1">
                <a:solidFill>
                  <a:srgbClr val="000000"/>
                </a:solidFill>
                <a:effectLst/>
                <a:latin typeface="Verdana" panose="020B0604030504040204" pitchFamily="34" charset="0"/>
              </a:rPr>
              <a:t>Weak</a:t>
            </a:r>
            <a:endParaRPr lang="it-IT" sz="1400" dirty="0"/>
          </a:p>
        </p:txBody>
      </p:sp>
      <p:sp>
        <p:nvSpPr>
          <p:cNvPr id="4" name="CasellaDiTesto 3">
            <a:extLst>
              <a:ext uri="{FF2B5EF4-FFF2-40B4-BE49-F238E27FC236}">
                <a16:creationId xmlns:a16="http://schemas.microsoft.com/office/drawing/2014/main" id="{8E479B29-E4B6-2D7C-681E-7B886CD2D32B}"/>
              </a:ext>
            </a:extLst>
          </p:cNvPr>
          <p:cNvSpPr txBox="1"/>
          <p:nvPr/>
        </p:nvSpPr>
        <p:spPr>
          <a:xfrm>
            <a:off x="4943061" y="411987"/>
            <a:ext cx="1974574" cy="307777"/>
          </a:xfrm>
          <a:prstGeom prst="rect">
            <a:avLst/>
          </a:prstGeom>
          <a:noFill/>
        </p:spPr>
        <p:txBody>
          <a:bodyPr wrap="square" rtlCol="0">
            <a:spAutoFit/>
          </a:bodyPr>
          <a:lstStyle/>
          <a:p>
            <a:pPr algn="ctr"/>
            <a:r>
              <a:rPr lang="it-IT" sz="1400" b="0" i="0" u="none" strike="noStrike" dirty="0">
                <a:solidFill>
                  <a:srgbClr val="000000"/>
                </a:solidFill>
                <a:effectLst/>
                <a:latin typeface="Verdana" panose="020B0604030504040204" pitchFamily="34" charset="0"/>
              </a:rPr>
              <a:t>Green-</a:t>
            </a:r>
            <a:r>
              <a:rPr lang="it-IT" sz="1400" b="0" i="0" u="none" strike="noStrike" dirty="0" err="1">
                <a:solidFill>
                  <a:srgbClr val="000000"/>
                </a:solidFill>
                <a:effectLst/>
                <a:latin typeface="Verdana" panose="020B0604030504040204" pitchFamily="34" charset="0"/>
              </a:rPr>
              <a:t>Weak</a:t>
            </a:r>
            <a:endParaRPr lang="it-IT" sz="1400" dirty="0"/>
          </a:p>
        </p:txBody>
      </p:sp>
      <p:sp>
        <p:nvSpPr>
          <p:cNvPr id="5" name="CasellaDiTesto 4">
            <a:extLst>
              <a:ext uri="{FF2B5EF4-FFF2-40B4-BE49-F238E27FC236}">
                <a16:creationId xmlns:a16="http://schemas.microsoft.com/office/drawing/2014/main" id="{A8C19AEC-47DD-84E2-C32E-3EE79B777BD3}"/>
              </a:ext>
            </a:extLst>
          </p:cNvPr>
          <p:cNvSpPr txBox="1"/>
          <p:nvPr/>
        </p:nvSpPr>
        <p:spPr>
          <a:xfrm>
            <a:off x="9037985" y="411987"/>
            <a:ext cx="1497493" cy="307777"/>
          </a:xfrm>
          <a:prstGeom prst="rect">
            <a:avLst/>
          </a:prstGeom>
          <a:noFill/>
        </p:spPr>
        <p:txBody>
          <a:bodyPr wrap="square" rtlCol="0">
            <a:spAutoFit/>
          </a:bodyPr>
          <a:lstStyle/>
          <a:p>
            <a:pPr algn="ctr"/>
            <a:r>
              <a:rPr lang="it-IT" sz="1400" b="0" i="0" u="none" strike="noStrike" dirty="0">
                <a:solidFill>
                  <a:srgbClr val="000000"/>
                </a:solidFill>
                <a:effectLst/>
                <a:latin typeface="Verdana" panose="020B0604030504040204" pitchFamily="34" charset="0"/>
              </a:rPr>
              <a:t>Blue-</a:t>
            </a:r>
            <a:r>
              <a:rPr lang="it-IT" sz="1400" b="0" i="0" u="none" strike="noStrike" dirty="0" err="1">
                <a:solidFill>
                  <a:srgbClr val="000000"/>
                </a:solidFill>
                <a:effectLst/>
                <a:latin typeface="Verdana" panose="020B0604030504040204" pitchFamily="34" charset="0"/>
              </a:rPr>
              <a:t>Weak</a:t>
            </a:r>
            <a:endParaRPr lang="it-IT" sz="1400" dirty="0"/>
          </a:p>
        </p:txBody>
      </p:sp>
      <p:sp>
        <p:nvSpPr>
          <p:cNvPr id="6" name="CasellaDiTesto 5">
            <a:extLst>
              <a:ext uri="{FF2B5EF4-FFF2-40B4-BE49-F238E27FC236}">
                <a16:creationId xmlns:a16="http://schemas.microsoft.com/office/drawing/2014/main" id="{8BBEA6EA-6765-6DE5-64E4-93ABDA9D737A}"/>
              </a:ext>
            </a:extLst>
          </p:cNvPr>
          <p:cNvSpPr txBox="1"/>
          <p:nvPr/>
        </p:nvSpPr>
        <p:spPr>
          <a:xfrm>
            <a:off x="4672281" y="2385049"/>
            <a:ext cx="2516133" cy="338554"/>
          </a:xfrm>
          <a:prstGeom prst="rect">
            <a:avLst/>
          </a:prstGeom>
          <a:noFill/>
        </p:spPr>
        <p:txBody>
          <a:bodyPr wrap="square" rtlCol="0">
            <a:spAutoFit/>
          </a:bodyPr>
          <a:lstStyle/>
          <a:p>
            <a:pPr algn="ctr"/>
            <a:r>
              <a:rPr lang="it-IT" sz="1600" b="1" i="0" u="none" strike="noStrike" dirty="0" err="1">
                <a:solidFill>
                  <a:srgbClr val="000000"/>
                </a:solidFill>
                <a:effectLst/>
                <a:latin typeface="Verdana" panose="020B0604030504040204" pitchFamily="34" charset="0"/>
              </a:rPr>
              <a:t>Dichromatic</a:t>
            </a:r>
            <a:r>
              <a:rPr lang="it-IT" sz="1600" b="1" i="0" u="none" strike="noStrike" dirty="0">
                <a:solidFill>
                  <a:srgbClr val="000000"/>
                </a:solidFill>
                <a:effectLst/>
                <a:latin typeface="Verdana" panose="020B0604030504040204" pitchFamily="34" charset="0"/>
              </a:rPr>
              <a:t> </a:t>
            </a:r>
            <a:r>
              <a:rPr lang="it-IT" sz="1600" b="1" i="0" u="none" strike="noStrike" dirty="0" err="1">
                <a:solidFill>
                  <a:srgbClr val="000000"/>
                </a:solidFill>
                <a:effectLst/>
                <a:latin typeface="Verdana" panose="020B0604030504040204" pitchFamily="34" charset="0"/>
              </a:rPr>
              <a:t>view</a:t>
            </a:r>
            <a:endParaRPr lang="it-IT" sz="1600" dirty="0"/>
          </a:p>
        </p:txBody>
      </p:sp>
      <p:sp>
        <p:nvSpPr>
          <p:cNvPr id="7" name="CasellaDiTesto 6">
            <a:extLst>
              <a:ext uri="{FF2B5EF4-FFF2-40B4-BE49-F238E27FC236}">
                <a16:creationId xmlns:a16="http://schemas.microsoft.com/office/drawing/2014/main" id="{4232844E-ADA6-B5B3-EA73-38774837FE9E}"/>
              </a:ext>
            </a:extLst>
          </p:cNvPr>
          <p:cNvSpPr txBox="1"/>
          <p:nvPr/>
        </p:nvSpPr>
        <p:spPr>
          <a:xfrm>
            <a:off x="1048345" y="2733232"/>
            <a:ext cx="1404730" cy="307777"/>
          </a:xfrm>
          <a:prstGeom prst="rect">
            <a:avLst/>
          </a:prstGeom>
          <a:noFill/>
        </p:spPr>
        <p:txBody>
          <a:bodyPr wrap="square" rtlCol="0">
            <a:spAutoFit/>
          </a:bodyPr>
          <a:lstStyle/>
          <a:p>
            <a:pPr algn="ctr"/>
            <a:r>
              <a:rPr lang="it-IT" sz="1400" b="0" i="0" u="none" strike="noStrike" dirty="0">
                <a:solidFill>
                  <a:srgbClr val="000000"/>
                </a:solidFill>
                <a:effectLst/>
                <a:latin typeface="Verdana" panose="020B0604030504040204" pitchFamily="34" charset="0"/>
              </a:rPr>
              <a:t>Red-Blind</a:t>
            </a:r>
            <a:endParaRPr lang="it-IT" sz="1400" dirty="0"/>
          </a:p>
        </p:txBody>
      </p:sp>
      <p:sp>
        <p:nvSpPr>
          <p:cNvPr id="8" name="CasellaDiTesto 7">
            <a:extLst>
              <a:ext uri="{FF2B5EF4-FFF2-40B4-BE49-F238E27FC236}">
                <a16:creationId xmlns:a16="http://schemas.microsoft.com/office/drawing/2014/main" id="{B9F9F611-EDA3-7EF5-D067-6DC89350BE8F}"/>
              </a:ext>
            </a:extLst>
          </p:cNvPr>
          <p:cNvSpPr txBox="1"/>
          <p:nvPr/>
        </p:nvSpPr>
        <p:spPr>
          <a:xfrm>
            <a:off x="5227982" y="2723603"/>
            <a:ext cx="1404730" cy="892552"/>
          </a:xfrm>
          <a:prstGeom prst="rect">
            <a:avLst/>
          </a:prstGeom>
          <a:noFill/>
        </p:spPr>
        <p:txBody>
          <a:bodyPr wrap="square" rtlCol="0">
            <a:spAutoFit/>
          </a:bodyPr>
          <a:lstStyle/>
          <a:p>
            <a:pPr algn="ctr" rtl="0">
              <a:spcBef>
                <a:spcPts val="1000"/>
              </a:spcBef>
              <a:spcAft>
                <a:spcPts val="0"/>
              </a:spcAft>
            </a:pPr>
            <a:r>
              <a:rPr lang="it-IT" sz="1400" b="0" i="0" u="none" strike="noStrike" dirty="0">
                <a:solidFill>
                  <a:srgbClr val="000000"/>
                </a:solidFill>
                <a:effectLst/>
                <a:latin typeface="Verdana" panose="020B0604030504040204" pitchFamily="34" charset="0"/>
              </a:rPr>
              <a:t>Green-Blind</a:t>
            </a:r>
            <a:endParaRPr lang="it-IT" sz="1400" b="0" dirty="0">
              <a:effectLst/>
            </a:endParaRPr>
          </a:p>
          <a:p>
            <a:br>
              <a:rPr lang="it-IT" dirty="0"/>
            </a:br>
            <a:endParaRPr lang="it-IT" dirty="0"/>
          </a:p>
        </p:txBody>
      </p:sp>
      <p:sp>
        <p:nvSpPr>
          <p:cNvPr id="9" name="CasellaDiTesto 8">
            <a:extLst>
              <a:ext uri="{FF2B5EF4-FFF2-40B4-BE49-F238E27FC236}">
                <a16:creationId xmlns:a16="http://schemas.microsoft.com/office/drawing/2014/main" id="{A8C4F377-DC8E-D11D-C031-AD9D3F6A6D4A}"/>
              </a:ext>
            </a:extLst>
          </p:cNvPr>
          <p:cNvSpPr txBox="1"/>
          <p:nvPr/>
        </p:nvSpPr>
        <p:spPr>
          <a:xfrm>
            <a:off x="9154318" y="2740139"/>
            <a:ext cx="1658116" cy="307777"/>
          </a:xfrm>
          <a:prstGeom prst="rect">
            <a:avLst/>
          </a:prstGeom>
          <a:noFill/>
        </p:spPr>
        <p:txBody>
          <a:bodyPr wrap="square" rtlCol="0">
            <a:spAutoFit/>
          </a:bodyPr>
          <a:lstStyle/>
          <a:p>
            <a:pPr algn="ctr"/>
            <a:r>
              <a:rPr lang="it-IT" sz="1400" b="0" i="0" u="none" strike="noStrike" dirty="0">
                <a:solidFill>
                  <a:srgbClr val="000000"/>
                </a:solidFill>
                <a:effectLst/>
                <a:latin typeface="Verdana" panose="020B0604030504040204" pitchFamily="34" charset="0"/>
              </a:rPr>
              <a:t>Blue-blind</a:t>
            </a:r>
            <a:endParaRPr lang="it-IT" sz="1400" dirty="0"/>
          </a:p>
        </p:txBody>
      </p:sp>
      <p:pic>
        <p:nvPicPr>
          <p:cNvPr id="7188" name="Picture 20">
            <a:extLst>
              <a:ext uri="{FF2B5EF4-FFF2-40B4-BE49-F238E27FC236}">
                <a16:creationId xmlns:a16="http://schemas.microsoft.com/office/drawing/2014/main" id="{6B32A200-5B0D-04E7-B94A-CDA5DBECC3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556" y="3006713"/>
            <a:ext cx="3007887" cy="1587690"/>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a:extLst>
              <a:ext uri="{FF2B5EF4-FFF2-40B4-BE49-F238E27FC236}">
                <a16:creationId xmlns:a16="http://schemas.microsoft.com/office/drawing/2014/main" id="{686C71D4-CDE1-93F9-BF45-78AE8D4E3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110" y="3012274"/>
            <a:ext cx="3031046" cy="1582129"/>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a:extLst>
              <a:ext uri="{FF2B5EF4-FFF2-40B4-BE49-F238E27FC236}">
                <a16:creationId xmlns:a16="http://schemas.microsoft.com/office/drawing/2014/main" id="{2590CB0B-D78B-8294-5783-23EC25D8B9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6400" y="3041009"/>
            <a:ext cx="3033952" cy="1553394"/>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01920215-38DA-5B11-C33A-4C846D49AEAC}"/>
              </a:ext>
            </a:extLst>
          </p:cNvPr>
          <p:cNvSpPr txBox="1"/>
          <p:nvPr/>
        </p:nvSpPr>
        <p:spPr>
          <a:xfrm>
            <a:off x="4617492" y="4594403"/>
            <a:ext cx="2570922" cy="338554"/>
          </a:xfrm>
          <a:prstGeom prst="rect">
            <a:avLst/>
          </a:prstGeom>
          <a:noFill/>
        </p:spPr>
        <p:txBody>
          <a:bodyPr wrap="square" rtlCol="0">
            <a:spAutoFit/>
          </a:bodyPr>
          <a:lstStyle/>
          <a:p>
            <a:pPr algn="ctr"/>
            <a:r>
              <a:rPr lang="it-IT" sz="1600" b="1" i="0" u="none" strike="noStrike" dirty="0" err="1">
                <a:solidFill>
                  <a:srgbClr val="000000"/>
                </a:solidFill>
                <a:effectLst/>
                <a:latin typeface="Verdana" panose="020B0604030504040204" pitchFamily="34" charset="0"/>
              </a:rPr>
              <a:t>Monochromatic</a:t>
            </a:r>
            <a:r>
              <a:rPr lang="it-IT" sz="1600" b="1" i="0" u="none" strike="noStrike" dirty="0">
                <a:solidFill>
                  <a:srgbClr val="000000"/>
                </a:solidFill>
                <a:effectLst/>
                <a:latin typeface="Verdana" panose="020B0604030504040204" pitchFamily="34" charset="0"/>
              </a:rPr>
              <a:t> </a:t>
            </a:r>
            <a:r>
              <a:rPr lang="it-IT" sz="1600" b="1" i="0" u="none" strike="noStrike" dirty="0" err="1">
                <a:solidFill>
                  <a:srgbClr val="000000"/>
                </a:solidFill>
                <a:effectLst/>
                <a:latin typeface="Verdana" panose="020B0604030504040204" pitchFamily="34" charset="0"/>
              </a:rPr>
              <a:t>view</a:t>
            </a:r>
            <a:endParaRPr lang="it-IT" sz="1600" dirty="0"/>
          </a:p>
        </p:txBody>
      </p:sp>
      <p:pic>
        <p:nvPicPr>
          <p:cNvPr id="7194" name="Picture 26">
            <a:extLst>
              <a:ext uri="{FF2B5EF4-FFF2-40B4-BE49-F238E27FC236}">
                <a16:creationId xmlns:a16="http://schemas.microsoft.com/office/drawing/2014/main" id="{7AC712E5-30F0-8F6F-ED82-DCDAE4CD11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0095" y="5233216"/>
            <a:ext cx="3007887" cy="1587690"/>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a:extLst>
              <a:ext uri="{FF2B5EF4-FFF2-40B4-BE49-F238E27FC236}">
                <a16:creationId xmlns:a16="http://schemas.microsoft.com/office/drawing/2014/main" id="{78C0D372-38F3-F60A-9AA4-40CBC67461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6890" y="5233216"/>
            <a:ext cx="3007887" cy="1582129"/>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08F47B29-14B0-31A6-B460-8EDD3EA06EF1}"/>
              </a:ext>
            </a:extLst>
          </p:cNvPr>
          <p:cNvSpPr txBox="1"/>
          <p:nvPr/>
        </p:nvSpPr>
        <p:spPr>
          <a:xfrm>
            <a:off x="2955412" y="4931199"/>
            <a:ext cx="1537252" cy="307777"/>
          </a:xfrm>
          <a:prstGeom prst="rect">
            <a:avLst/>
          </a:prstGeom>
          <a:noFill/>
        </p:spPr>
        <p:txBody>
          <a:bodyPr wrap="square" rtlCol="0">
            <a:spAutoFit/>
          </a:bodyPr>
          <a:lstStyle/>
          <a:p>
            <a:pPr algn="ctr"/>
            <a:r>
              <a:rPr lang="it-IT" sz="1400" b="0" i="0" u="none" strike="noStrike" dirty="0" err="1">
                <a:solidFill>
                  <a:srgbClr val="000000"/>
                </a:solidFill>
                <a:effectLst/>
                <a:latin typeface="Verdana" panose="020B0604030504040204" pitchFamily="34" charset="0"/>
              </a:rPr>
              <a:t>Monochromacy</a:t>
            </a:r>
            <a:endParaRPr lang="it-IT" sz="1400" dirty="0"/>
          </a:p>
        </p:txBody>
      </p:sp>
      <p:sp>
        <p:nvSpPr>
          <p:cNvPr id="12" name="CasellaDiTesto 11">
            <a:extLst>
              <a:ext uri="{FF2B5EF4-FFF2-40B4-BE49-F238E27FC236}">
                <a16:creationId xmlns:a16="http://schemas.microsoft.com/office/drawing/2014/main" id="{C4857C01-25FB-949B-D8A8-15A16DEB81B0}"/>
              </a:ext>
            </a:extLst>
          </p:cNvPr>
          <p:cNvSpPr txBox="1"/>
          <p:nvPr/>
        </p:nvSpPr>
        <p:spPr>
          <a:xfrm>
            <a:off x="7067176" y="4931198"/>
            <a:ext cx="2507317" cy="307777"/>
          </a:xfrm>
          <a:prstGeom prst="rect">
            <a:avLst/>
          </a:prstGeom>
          <a:noFill/>
        </p:spPr>
        <p:txBody>
          <a:bodyPr wrap="square" rtlCol="0">
            <a:spAutoFit/>
          </a:bodyPr>
          <a:lstStyle/>
          <a:p>
            <a:pPr algn="ctr"/>
            <a:r>
              <a:rPr lang="it-IT" sz="1400" b="0" i="0" u="none" strike="noStrike" dirty="0">
                <a:solidFill>
                  <a:srgbClr val="000000"/>
                </a:solidFill>
                <a:effectLst/>
                <a:latin typeface="Verdana" panose="020B0604030504040204" pitchFamily="34" charset="0"/>
              </a:rPr>
              <a:t>Blue Cone </a:t>
            </a:r>
            <a:r>
              <a:rPr lang="it-IT" sz="1400" b="0" i="0" u="none" strike="noStrike" dirty="0" err="1">
                <a:solidFill>
                  <a:srgbClr val="000000"/>
                </a:solidFill>
                <a:effectLst/>
                <a:latin typeface="Verdana" panose="020B0604030504040204" pitchFamily="34" charset="0"/>
              </a:rPr>
              <a:t>Monochromacy</a:t>
            </a:r>
            <a:endParaRPr lang="it-IT" sz="1400" dirty="0"/>
          </a:p>
        </p:txBody>
      </p:sp>
      <p:sp>
        <p:nvSpPr>
          <p:cNvPr id="27" name="CasellaDiTesto 26">
            <a:extLst>
              <a:ext uri="{FF2B5EF4-FFF2-40B4-BE49-F238E27FC236}">
                <a16:creationId xmlns:a16="http://schemas.microsoft.com/office/drawing/2014/main" id="{A19B407A-F0B4-B4C3-D771-B72E01739694}"/>
              </a:ext>
            </a:extLst>
          </p:cNvPr>
          <p:cNvSpPr txBox="1"/>
          <p:nvPr/>
        </p:nvSpPr>
        <p:spPr>
          <a:xfrm>
            <a:off x="59449" y="-1752"/>
            <a:ext cx="3376246" cy="338554"/>
          </a:xfrm>
          <a:prstGeom prst="rect">
            <a:avLst/>
          </a:prstGeom>
          <a:noFill/>
        </p:spPr>
        <p:txBody>
          <a:bodyPr wrap="square" rtlCol="0">
            <a:spAutoFit/>
          </a:bodyPr>
          <a:lstStyle/>
          <a:p>
            <a:r>
              <a:rPr lang="it-IT" sz="1600" dirty="0">
                <a:solidFill>
                  <a:schemeClr val="accent1">
                    <a:lumMod val="50000"/>
                  </a:schemeClr>
                </a:solidFill>
                <a:latin typeface="Verdana" panose="020B0604030504040204" pitchFamily="34" charset="0"/>
                <a:ea typeface="Verdana" panose="020B0604030504040204" pitchFamily="34" charset="0"/>
              </a:rPr>
              <a:t>I. Dashboard – WHO </a:t>
            </a:r>
            <a:r>
              <a:rPr lang="it-IT" sz="1600" dirty="0" err="1">
                <a:solidFill>
                  <a:schemeClr val="accent1">
                    <a:lumMod val="50000"/>
                  </a:schemeClr>
                </a:solidFill>
                <a:latin typeface="Verdana" panose="020B0604030504040204" pitchFamily="34" charset="0"/>
                <a:ea typeface="Verdana" panose="020B0604030504040204" pitchFamily="34" charset="0"/>
              </a:rPr>
              <a:t>regions</a:t>
            </a:r>
            <a:endParaRPr lang="it-IT" sz="1600" dirty="0">
              <a:solidFill>
                <a:schemeClr val="accent1">
                  <a:lumMod val="50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88554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349EE32-436E-4D7D-803A-B983B66ED018}"/>
              </a:ext>
            </a:extLst>
          </p:cNvPr>
          <p:cNvSpPr txBox="1"/>
          <p:nvPr/>
        </p:nvSpPr>
        <p:spPr>
          <a:xfrm>
            <a:off x="4406164" y="42655"/>
            <a:ext cx="337624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Anomalous</a:t>
            </a:r>
            <a:r>
              <a:rPr kumimoji="0" lang="it-IT" sz="16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a:t>
            </a:r>
            <a:r>
              <a:rPr kumimoji="0" lang="it-IT" sz="1600" b="1"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Trichromacy</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CEEDA042-58CA-A765-18A4-057C71CE01A1}"/>
              </a:ext>
            </a:extLst>
          </p:cNvPr>
          <p:cNvSpPr txBox="1"/>
          <p:nvPr/>
        </p:nvSpPr>
        <p:spPr>
          <a:xfrm>
            <a:off x="662609" y="411987"/>
            <a:ext cx="249140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Red-</a:t>
            </a:r>
            <a:r>
              <a:rPr kumimoji="0" lang="it-IT" sz="1400" b="0"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Weak</a:t>
            </a:r>
            <a:endParaRPr kumimoji="0" lang="it-IT"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8E479B29-E4B6-2D7C-681E-7B886CD2D32B}"/>
              </a:ext>
            </a:extLst>
          </p:cNvPr>
          <p:cNvSpPr txBox="1"/>
          <p:nvPr/>
        </p:nvSpPr>
        <p:spPr>
          <a:xfrm>
            <a:off x="4943061" y="411987"/>
            <a:ext cx="197457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Green-</a:t>
            </a:r>
            <a:r>
              <a:rPr kumimoji="0" lang="it-IT" sz="1400" b="0"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Weak</a:t>
            </a:r>
            <a:endParaRPr kumimoji="0" lang="it-IT"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CasellaDiTesto 4">
            <a:extLst>
              <a:ext uri="{FF2B5EF4-FFF2-40B4-BE49-F238E27FC236}">
                <a16:creationId xmlns:a16="http://schemas.microsoft.com/office/drawing/2014/main" id="{A8C19AEC-47DD-84E2-C32E-3EE79B777BD3}"/>
              </a:ext>
            </a:extLst>
          </p:cNvPr>
          <p:cNvSpPr txBox="1"/>
          <p:nvPr/>
        </p:nvSpPr>
        <p:spPr>
          <a:xfrm>
            <a:off x="9037985" y="411987"/>
            <a:ext cx="149749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Blue-</a:t>
            </a:r>
            <a:r>
              <a:rPr kumimoji="0" lang="it-IT" sz="1400" b="0"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Weak</a:t>
            </a:r>
            <a:endParaRPr kumimoji="0" lang="it-IT"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asellaDiTesto 5">
            <a:extLst>
              <a:ext uri="{FF2B5EF4-FFF2-40B4-BE49-F238E27FC236}">
                <a16:creationId xmlns:a16="http://schemas.microsoft.com/office/drawing/2014/main" id="{8BBEA6EA-6765-6DE5-64E4-93ABDA9D737A}"/>
              </a:ext>
            </a:extLst>
          </p:cNvPr>
          <p:cNvSpPr txBox="1"/>
          <p:nvPr/>
        </p:nvSpPr>
        <p:spPr>
          <a:xfrm>
            <a:off x="4672281" y="2385049"/>
            <a:ext cx="251613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Dichromatic</a:t>
            </a:r>
            <a:r>
              <a:rPr kumimoji="0" lang="it-IT" sz="16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a:t>
            </a:r>
            <a:r>
              <a:rPr kumimoji="0" lang="it-IT" sz="1600" b="1"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view</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CasellaDiTesto 6">
            <a:extLst>
              <a:ext uri="{FF2B5EF4-FFF2-40B4-BE49-F238E27FC236}">
                <a16:creationId xmlns:a16="http://schemas.microsoft.com/office/drawing/2014/main" id="{4232844E-ADA6-B5B3-EA73-38774837FE9E}"/>
              </a:ext>
            </a:extLst>
          </p:cNvPr>
          <p:cNvSpPr txBox="1"/>
          <p:nvPr/>
        </p:nvSpPr>
        <p:spPr>
          <a:xfrm>
            <a:off x="1048345" y="2733232"/>
            <a:ext cx="14047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Red-Blind</a:t>
            </a:r>
            <a:endParaRPr kumimoji="0" lang="it-IT"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asellaDiTesto 7">
            <a:extLst>
              <a:ext uri="{FF2B5EF4-FFF2-40B4-BE49-F238E27FC236}">
                <a16:creationId xmlns:a16="http://schemas.microsoft.com/office/drawing/2014/main" id="{B9F9F611-EDA3-7EF5-D067-6DC89350BE8F}"/>
              </a:ext>
            </a:extLst>
          </p:cNvPr>
          <p:cNvSpPr txBox="1"/>
          <p:nvPr/>
        </p:nvSpPr>
        <p:spPr>
          <a:xfrm>
            <a:off x="5227982" y="2723603"/>
            <a:ext cx="1404730"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it-IT"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Green-Blind</a:t>
            </a:r>
            <a:endParaRPr kumimoji="0" lang="it-IT"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it-IT"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CasellaDiTesto 8">
            <a:extLst>
              <a:ext uri="{FF2B5EF4-FFF2-40B4-BE49-F238E27FC236}">
                <a16:creationId xmlns:a16="http://schemas.microsoft.com/office/drawing/2014/main" id="{A8C4F377-DC8E-D11D-C031-AD9D3F6A6D4A}"/>
              </a:ext>
            </a:extLst>
          </p:cNvPr>
          <p:cNvSpPr txBox="1"/>
          <p:nvPr/>
        </p:nvSpPr>
        <p:spPr>
          <a:xfrm>
            <a:off x="9154318" y="2740139"/>
            <a:ext cx="165811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Blue-blind</a:t>
            </a:r>
            <a:endParaRPr kumimoji="0" lang="it-IT"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asellaDiTesto 9">
            <a:extLst>
              <a:ext uri="{FF2B5EF4-FFF2-40B4-BE49-F238E27FC236}">
                <a16:creationId xmlns:a16="http://schemas.microsoft.com/office/drawing/2014/main" id="{01920215-38DA-5B11-C33A-4C846D49AEAC}"/>
              </a:ext>
            </a:extLst>
          </p:cNvPr>
          <p:cNvSpPr txBox="1"/>
          <p:nvPr/>
        </p:nvSpPr>
        <p:spPr>
          <a:xfrm>
            <a:off x="4617492" y="4594403"/>
            <a:ext cx="25709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Monochromatic</a:t>
            </a:r>
            <a:r>
              <a:rPr kumimoji="0" lang="it-IT" sz="1600" b="1"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 </a:t>
            </a:r>
            <a:r>
              <a:rPr kumimoji="0" lang="it-IT" sz="1600" b="1"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view</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CasellaDiTesto 10">
            <a:extLst>
              <a:ext uri="{FF2B5EF4-FFF2-40B4-BE49-F238E27FC236}">
                <a16:creationId xmlns:a16="http://schemas.microsoft.com/office/drawing/2014/main" id="{08F47B29-14B0-31A6-B460-8EDD3EA06EF1}"/>
              </a:ext>
            </a:extLst>
          </p:cNvPr>
          <p:cNvSpPr txBox="1"/>
          <p:nvPr/>
        </p:nvSpPr>
        <p:spPr>
          <a:xfrm>
            <a:off x="2955412" y="4931199"/>
            <a:ext cx="153725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Monochromacy</a:t>
            </a:r>
            <a:endParaRPr kumimoji="0" lang="it-IT"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CasellaDiTesto 11">
            <a:extLst>
              <a:ext uri="{FF2B5EF4-FFF2-40B4-BE49-F238E27FC236}">
                <a16:creationId xmlns:a16="http://schemas.microsoft.com/office/drawing/2014/main" id="{C4857C01-25FB-949B-D8A8-15A16DEB81B0}"/>
              </a:ext>
            </a:extLst>
          </p:cNvPr>
          <p:cNvSpPr txBox="1"/>
          <p:nvPr/>
        </p:nvSpPr>
        <p:spPr>
          <a:xfrm>
            <a:off x="7067176" y="4931198"/>
            <a:ext cx="25073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000000"/>
                </a:solidFill>
                <a:effectLst/>
                <a:uLnTx/>
                <a:uFillTx/>
                <a:latin typeface="Verdana" panose="020B0604030504040204" pitchFamily="34" charset="0"/>
                <a:ea typeface="+mn-ea"/>
                <a:cs typeface="+mn-cs"/>
              </a:rPr>
              <a:t>Blue Cone </a:t>
            </a:r>
            <a:r>
              <a:rPr kumimoji="0" lang="it-IT" sz="1400" b="0" i="0" u="none" strike="noStrike" kern="1200" cap="none" spc="0" normalizeH="0" baseline="0" noProof="0" dirty="0" err="1">
                <a:ln>
                  <a:noFill/>
                </a:ln>
                <a:solidFill>
                  <a:srgbClr val="000000"/>
                </a:solidFill>
                <a:effectLst/>
                <a:uLnTx/>
                <a:uFillTx/>
                <a:latin typeface="Verdana" panose="020B0604030504040204" pitchFamily="34" charset="0"/>
                <a:ea typeface="+mn-ea"/>
                <a:cs typeface="+mn-cs"/>
              </a:rPr>
              <a:t>Monochromacy</a:t>
            </a:r>
            <a:endParaRPr kumimoji="0" lang="it-IT"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194" name="Picture 2" descr="Immagine che contiene mappa&#10;&#10;Descrizione generata automaticamente">
            <a:extLst>
              <a:ext uri="{FF2B5EF4-FFF2-40B4-BE49-F238E27FC236}">
                <a16:creationId xmlns:a16="http://schemas.microsoft.com/office/drawing/2014/main" id="{BCAC4131-AD3B-BB8B-95B9-1537B7F74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90" y="719426"/>
            <a:ext cx="3031046" cy="15821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magine che contiene mappa&#10;&#10;Descrizione generata automaticamente">
            <a:extLst>
              <a:ext uri="{FF2B5EF4-FFF2-40B4-BE49-F238E27FC236}">
                <a16:creationId xmlns:a16="http://schemas.microsoft.com/office/drawing/2014/main" id="{07085A6F-FC2C-C0BF-6755-E5DB28464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207" y="716885"/>
            <a:ext cx="3033949" cy="158212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magine che contiene mappa&#10;&#10;Descrizione generata automaticamente">
            <a:extLst>
              <a:ext uri="{FF2B5EF4-FFF2-40B4-BE49-F238E27FC236}">
                <a16:creationId xmlns:a16="http://schemas.microsoft.com/office/drawing/2014/main" id="{CB34792A-BB1A-2BA3-5993-5B2CC8CE4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6400" y="713823"/>
            <a:ext cx="3033952" cy="15882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magine che contiene mappa&#10;&#10;Descrizione generata automaticamente">
            <a:extLst>
              <a:ext uri="{FF2B5EF4-FFF2-40B4-BE49-F238E27FC236}">
                <a16:creationId xmlns:a16="http://schemas.microsoft.com/office/drawing/2014/main" id="{7DC58D44-0EAF-BD93-7D6D-D4C4B7DB67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790" y="3047916"/>
            <a:ext cx="3031046" cy="154648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magine che contiene mappa&#10;&#10;Descrizione generata automaticamente">
            <a:extLst>
              <a:ext uri="{FF2B5EF4-FFF2-40B4-BE49-F238E27FC236}">
                <a16:creationId xmlns:a16="http://schemas.microsoft.com/office/drawing/2014/main" id="{1061F0B6-51D6-8BCA-8713-1DCC738B6D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7204" y="3047916"/>
            <a:ext cx="3033952" cy="1546487"/>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magine che contiene mappa&#10;&#10;Descrizione generata automaticamente">
            <a:extLst>
              <a:ext uri="{FF2B5EF4-FFF2-40B4-BE49-F238E27FC236}">
                <a16:creationId xmlns:a16="http://schemas.microsoft.com/office/drawing/2014/main" id="{241AFF7A-DE57-A056-1F1E-21B5D360C3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6400" y="3047916"/>
            <a:ext cx="3033952" cy="1546487"/>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magine che contiene mappa&#10;&#10;Descrizione generata automaticamente">
            <a:extLst>
              <a:ext uri="{FF2B5EF4-FFF2-40B4-BE49-F238E27FC236}">
                <a16:creationId xmlns:a16="http://schemas.microsoft.com/office/drawing/2014/main" id="{3CFE760F-D8B3-557F-D823-77793293AF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977" y="5269753"/>
            <a:ext cx="3028122" cy="1546487"/>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magine che contiene mappa&#10;&#10;Descrizione generata automaticamente">
            <a:extLst>
              <a:ext uri="{FF2B5EF4-FFF2-40B4-BE49-F238E27FC236}">
                <a16:creationId xmlns:a16="http://schemas.microsoft.com/office/drawing/2014/main" id="{38D851AD-EC15-ABE5-693A-CA8E149B2C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03858" y="5266299"/>
            <a:ext cx="3033952" cy="1553394"/>
          </a:xfrm>
          <a:prstGeom prst="rect">
            <a:avLst/>
          </a:prstGeom>
          <a:noFill/>
          <a:extLst>
            <a:ext uri="{909E8E84-426E-40DD-AFC4-6F175D3DCCD1}">
              <a14:hiddenFill xmlns:a14="http://schemas.microsoft.com/office/drawing/2010/main">
                <a:solidFill>
                  <a:srgbClr val="FFFFFF"/>
                </a:solidFill>
              </a14:hiddenFill>
            </a:ext>
          </a:extLst>
        </p:spPr>
      </p:pic>
      <p:sp>
        <p:nvSpPr>
          <p:cNvPr id="29" name="Sottotitolo 2">
            <a:extLst>
              <a:ext uri="{FF2B5EF4-FFF2-40B4-BE49-F238E27FC236}">
                <a16:creationId xmlns:a16="http://schemas.microsoft.com/office/drawing/2014/main" id="{9AE7FC74-18BD-51F6-BF54-69D2BF491DC5}"/>
              </a:ext>
            </a:extLst>
          </p:cNvPr>
          <p:cNvSpPr txBox="1">
            <a:spLocks/>
          </p:cNvSpPr>
          <p:nvPr/>
        </p:nvSpPr>
        <p:spPr>
          <a:xfrm>
            <a:off x="45077" y="44076"/>
            <a:ext cx="2777634" cy="9326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1600" dirty="0">
                <a:solidFill>
                  <a:schemeClr val="accent1">
                    <a:lumMod val="50000"/>
                  </a:schemeClr>
                </a:solidFill>
                <a:latin typeface="Verdana" panose="020B0604030504040204" pitchFamily="34" charset="0"/>
              </a:rPr>
              <a:t>II. Dashboard – Age</a:t>
            </a:r>
            <a:endParaRPr lang="it-IT" sz="2400" dirty="0">
              <a:solidFill>
                <a:schemeClr val="accent1">
                  <a:lumMod val="50000"/>
                </a:schemeClr>
              </a:solidFill>
            </a:endParaRPr>
          </a:p>
        </p:txBody>
      </p:sp>
    </p:spTree>
    <p:extLst>
      <p:ext uri="{BB962C8B-B14F-4D97-AF65-F5344CB8AC3E}">
        <p14:creationId xmlns:p14="http://schemas.microsoft.com/office/powerpoint/2010/main" val="2800794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1161AE41-FB71-4B04-C9F4-DDCAF15ECF68}"/>
              </a:ext>
            </a:extLst>
          </p:cNvPr>
          <p:cNvSpPr>
            <a:spLocks noGrp="1"/>
          </p:cNvSpPr>
          <p:nvPr>
            <p:ph type="ctrTitle"/>
          </p:nvPr>
        </p:nvSpPr>
        <p:spPr>
          <a:xfrm>
            <a:off x="1869839" y="2218613"/>
            <a:ext cx="8452322" cy="2420774"/>
          </a:xfrm>
        </p:spPr>
        <p:txBody>
          <a:bodyPr anchor="ctr">
            <a:normAutofit/>
          </a:bodyPr>
          <a:lstStyle/>
          <a:p>
            <a:r>
              <a:rPr lang="it-IT" dirty="0" err="1">
                <a:solidFill>
                  <a:schemeClr val="accent1">
                    <a:lumMod val="50000"/>
                  </a:schemeClr>
                </a:solidFill>
                <a:latin typeface="Verdana" panose="020B0604030504040204" pitchFamily="34" charset="0"/>
                <a:ea typeface="Verdana" panose="020B0604030504040204" pitchFamily="34" charset="0"/>
              </a:rPr>
              <a:t>Answers</a:t>
            </a:r>
            <a:r>
              <a:rPr lang="it-IT" dirty="0">
                <a:solidFill>
                  <a:schemeClr val="accent1">
                    <a:lumMod val="50000"/>
                  </a:schemeClr>
                </a:solidFill>
                <a:latin typeface="Verdana" panose="020B0604030504040204" pitchFamily="34" charset="0"/>
                <a:ea typeface="Verdana" panose="020B0604030504040204" pitchFamily="34" charset="0"/>
              </a:rPr>
              <a:t> to Business </a:t>
            </a:r>
            <a:r>
              <a:rPr lang="it-IT" dirty="0" err="1">
                <a:solidFill>
                  <a:schemeClr val="accent1">
                    <a:lumMod val="50000"/>
                  </a:schemeClr>
                </a:solidFill>
                <a:latin typeface="Verdana" panose="020B0604030504040204" pitchFamily="34" charset="0"/>
                <a:ea typeface="Verdana" panose="020B0604030504040204" pitchFamily="34" charset="0"/>
              </a:rPr>
              <a:t>Questions</a:t>
            </a:r>
            <a:endParaRPr lang="it-IT" dirty="0">
              <a:solidFill>
                <a:schemeClr val="accent1">
                  <a:lumMod val="50000"/>
                </a:schemeClr>
              </a:solidFill>
              <a:latin typeface="Verdana" panose="020B0604030504040204" pitchFamily="34" charset="0"/>
              <a:ea typeface="Verdana" panose="020B0604030504040204" pitchFamily="34" charset="0"/>
            </a:endParaRPr>
          </a:p>
        </p:txBody>
      </p:sp>
      <p:sp>
        <p:nvSpPr>
          <p:cNvPr id="29" name="Rectangle 28">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ttangolo 3">
            <a:extLst>
              <a:ext uri="{FF2B5EF4-FFF2-40B4-BE49-F238E27FC236}">
                <a16:creationId xmlns:a16="http://schemas.microsoft.com/office/drawing/2014/main" id="{3A25574A-D7F8-D324-9298-30F6926755EB}"/>
              </a:ext>
            </a:extLst>
          </p:cNvPr>
          <p:cNvSpPr/>
          <p:nvPr/>
        </p:nvSpPr>
        <p:spPr>
          <a:xfrm>
            <a:off x="0" y="2827916"/>
            <a:ext cx="159026" cy="1188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55683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963EB60A-57B1-B0DA-C4A8-B44203514B8D}"/>
              </a:ext>
            </a:extLst>
          </p:cNvPr>
          <p:cNvSpPr txBox="1"/>
          <p:nvPr/>
        </p:nvSpPr>
        <p:spPr>
          <a:xfrm>
            <a:off x="1012054" y="210026"/>
            <a:ext cx="10129422" cy="7035772"/>
          </a:xfrm>
          <a:prstGeom prst="rect">
            <a:avLst/>
          </a:prstGeom>
          <a:noFill/>
        </p:spPr>
        <p:txBody>
          <a:bodyPr wrap="square" rtlCol="0">
            <a:spAutoFit/>
          </a:bodyPr>
          <a:lstStyle/>
          <a:p>
            <a:pPr marL="342900" indent="-342900" algn="just">
              <a:buFont typeface="+mj-lt"/>
              <a:buAutoNum type="arabicPeriod"/>
            </a:pPr>
            <a:r>
              <a:rPr lang="en-US" b="1" dirty="0">
                <a:latin typeface="Verdana" panose="020B0604030504040204" pitchFamily="34" charset="0"/>
                <a:ea typeface="Verdana" panose="020B0604030504040204" pitchFamily="34" charset="0"/>
              </a:rPr>
              <a:t>Considering the WHO regions</a:t>
            </a:r>
            <a:r>
              <a:rPr lang="en-US" dirty="0">
                <a:latin typeface="Verdana" panose="020B0604030504040204" pitchFamily="34" charset="0"/>
                <a:ea typeface="Verdana" panose="020B0604030504040204" pitchFamily="34" charset="0"/>
              </a:rPr>
              <a:t>:</a:t>
            </a:r>
          </a:p>
          <a:p>
            <a:pPr algn="just">
              <a:lnSpc>
                <a:spcPct val="120000"/>
              </a:lnSpc>
            </a:pPr>
            <a:endParaRPr lang="en-US" sz="1400" dirty="0">
              <a:latin typeface="Verdana" panose="020B0604030504040204" pitchFamily="34" charset="0"/>
              <a:ea typeface="Verdana" panose="020B0604030504040204" pitchFamily="34" charset="0"/>
            </a:endParaRPr>
          </a:p>
          <a:p>
            <a:pPr marL="342900" indent="-342900" algn="just">
              <a:lnSpc>
                <a:spcPct val="120000"/>
              </a:lnSpc>
              <a:buFont typeface="+mj-lt"/>
              <a:buAutoNum type="alphaLcParenR"/>
            </a:pPr>
            <a:r>
              <a:rPr lang="en-US" sz="1600" b="1" dirty="0">
                <a:solidFill>
                  <a:schemeClr val="accent1">
                    <a:lumMod val="50000"/>
                  </a:schemeClr>
                </a:solidFill>
                <a:latin typeface="Verdana" panose="020B0604030504040204" pitchFamily="34" charset="0"/>
                <a:ea typeface="Verdana" panose="020B0604030504040204" pitchFamily="34" charset="0"/>
              </a:rPr>
              <a:t>Which is the most common cause of death? </a:t>
            </a:r>
            <a:endParaRPr lang="en-US" sz="1400" b="1" dirty="0">
              <a:latin typeface="Verdana" panose="020B0604030504040204" pitchFamily="34" charset="0"/>
              <a:ea typeface="Verdana" panose="020B0604030504040204" pitchFamily="34" charset="0"/>
            </a:endParaRP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Considering the last 30 years, we can observe that in the </a:t>
            </a:r>
            <a:r>
              <a:rPr lang="en-US" sz="1400" b="1" dirty="0">
                <a:latin typeface="Verdana" panose="020B0604030504040204" pitchFamily="34" charset="0"/>
                <a:ea typeface="Verdana" panose="020B0604030504040204" pitchFamily="34" charset="0"/>
              </a:rPr>
              <a:t>African Region </a:t>
            </a:r>
            <a:r>
              <a:rPr lang="en-US" sz="1400" dirty="0" err="1">
                <a:solidFill>
                  <a:schemeClr val="accent1">
                    <a:lumMod val="75000"/>
                  </a:schemeClr>
                </a:solidFill>
                <a:latin typeface="Verdana" panose="020B0604030504040204" pitchFamily="34" charset="0"/>
                <a:ea typeface="Verdana" panose="020B0604030504040204" pitchFamily="34" charset="0"/>
              </a:rPr>
              <a:t>Hiv</a:t>
            </a:r>
            <a:r>
              <a:rPr lang="en-US" sz="1400" dirty="0">
                <a:solidFill>
                  <a:schemeClr val="accent1">
                    <a:lumMod val="75000"/>
                  </a:schemeClr>
                </a:solidFill>
                <a:latin typeface="Verdana" panose="020B0604030504040204" pitchFamily="34" charset="0"/>
                <a:ea typeface="Verdana" panose="020B0604030504040204" pitchFamily="34" charset="0"/>
              </a:rPr>
              <a:t>/Aids</a:t>
            </a:r>
            <a:r>
              <a:rPr lang="en-US" sz="1400" dirty="0">
                <a:latin typeface="Verdana" panose="020B0604030504040204" pitchFamily="34" charset="0"/>
                <a:ea typeface="Verdana" panose="020B0604030504040204" pitchFamily="34" charset="0"/>
              </a:rPr>
              <a:t> has been the most popular cause of death</a:t>
            </a: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the </a:t>
            </a:r>
            <a:r>
              <a:rPr lang="en-US" sz="1400" b="1" dirty="0">
                <a:latin typeface="Verdana" panose="020B0604030504040204" pitchFamily="34" charset="0"/>
                <a:ea typeface="Verdana" panose="020B0604030504040204" pitchFamily="34" charset="0"/>
              </a:rPr>
              <a:t>others five WHO regions </a:t>
            </a:r>
            <a:r>
              <a:rPr lang="en-US" sz="1400" dirty="0">
                <a:solidFill>
                  <a:schemeClr val="accent1">
                    <a:lumMod val="75000"/>
                  </a:schemeClr>
                </a:solidFill>
                <a:latin typeface="Verdana" panose="020B0604030504040204" pitchFamily="34" charset="0"/>
                <a:ea typeface="Verdana" panose="020B0604030504040204" pitchFamily="34" charset="0"/>
              </a:rPr>
              <a:t>cardiovascular diseases </a:t>
            </a:r>
            <a:r>
              <a:rPr lang="en-US" sz="1400" dirty="0">
                <a:latin typeface="Verdana" panose="020B0604030504040204" pitchFamily="34" charset="0"/>
                <a:ea typeface="Verdana" panose="020B0604030504040204" pitchFamily="34" charset="0"/>
              </a:rPr>
              <a:t>represent by far the biggest reason why people die. However, if we restrict the time frame, we can notice that even in the African Region in the last ten years (2010-2019) cardiovascular diseases have been preponderant, while HIV/Aids in the years between 1990 and 2009 was at the top of the chart.</a:t>
            </a:r>
          </a:p>
          <a:p>
            <a:pPr algn="just">
              <a:lnSpc>
                <a:spcPct val="120000"/>
              </a:lnSpc>
            </a:pPr>
            <a:endParaRPr lang="en-US" sz="1400" dirty="0">
              <a:latin typeface="Verdana" panose="020B0604030504040204" pitchFamily="34" charset="0"/>
              <a:ea typeface="Verdana" panose="020B0604030504040204" pitchFamily="34" charset="0"/>
            </a:endParaRPr>
          </a:p>
          <a:p>
            <a:pPr marL="342900" indent="-342900" algn="just">
              <a:lnSpc>
                <a:spcPct val="120000"/>
              </a:lnSpc>
              <a:buFont typeface="+mj-lt"/>
              <a:buAutoNum type="alphaLcParenR" startAt="2"/>
            </a:pPr>
            <a:r>
              <a:rPr lang="en-US" sz="1600" b="1" dirty="0">
                <a:solidFill>
                  <a:schemeClr val="accent1">
                    <a:lumMod val="50000"/>
                  </a:schemeClr>
                </a:solidFill>
                <a:latin typeface="Verdana" panose="020B0604030504040204" pitchFamily="34" charset="0"/>
                <a:ea typeface="Verdana" panose="020B0604030504040204" pitchFamily="34" charset="0"/>
              </a:rPr>
              <a:t>In which WHO regions do we observe the highest number of deaths?</a:t>
            </a:r>
            <a:endParaRPr lang="en-US" sz="1400" b="1" dirty="0">
              <a:latin typeface="Verdana" panose="020B0604030504040204" pitchFamily="34" charset="0"/>
              <a:ea typeface="Verdana" panose="020B0604030504040204" pitchFamily="34" charset="0"/>
            </a:endParaRP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The </a:t>
            </a:r>
            <a:r>
              <a:rPr lang="en-US" sz="1400" dirty="0">
                <a:solidFill>
                  <a:schemeClr val="accent1">
                    <a:lumMod val="75000"/>
                  </a:schemeClr>
                </a:solidFill>
                <a:latin typeface="Verdana" panose="020B0604030504040204" pitchFamily="34" charset="0"/>
                <a:ea typeface="Verdana" panose="020B0604030504040204" pitchFamily="34" charset="0"/>
              </a:rPr>
              <a:t>Western Pacific Region </a:t>
            </a:r>
            <a:r>
              <a:rPr lang="en-US" sz="1400" dirty="0">
                <a:latin typeface="Verdana" panose="020B0604030504040204" pitchFamily="34" charset="0"/>
                <a:ea typeface="Verdana" panose="020B0604030504040204" pitchFamily="34" charset="0"/>
              </a:rPr>
              <a:t>has the highest number of deaths, followed by South-East Asia Region with. </a:t>
            </a: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Over the years, Western Pacific Region and South-East Asia Region have always been at the top of the chart, inverting their position in 2002 and having very close values between 2006 and 2008.</a:t>
            </a:r>
          </a:p>
          <a:p>
            <a:pPr algn="just">
              <a:lnSpc>
                <a:spcPct val="120000"/>
              </a:lnSpc>
            </a:pPr>
            <a:endParaRPr lang="en-US" sz="1600" dirty="0">
              <a:solidFill>
                <a:schemeClr val="accent1">
                  <a:lumMod val="50000"/>
                </a:schemeClr>
              </a:solidFill>
              <a:latin typeface="Verdana" panose="020B0604030504040204" pitchFamily="34" charset="0"/>
              <a:ea typeface="Verdana" panose="020B0604030504040204" pitchFamily="34" charset="0"/>
            </a:endParaRPr>
          </a:p>
          <a:p>
            <a:pPr marL="342900" indent="-342900" algn="just">
              <a:lnSpc>
                <a:spcPct val="120000"/>
              </a:lnSpc>
              <a:buFont typeface="+mj-lt"/>
              <a:buAutoNum type="alphaLcParenR" startAt="3"/>
            </a:pPr>
            <a:r>
              <a:rPr lang="en-US" sz="1600" b="1" dirty="0">
                <a:solidFill>
                  <a:schemeClr val="accent1">
                    <a:lumMod val="50000"/>
                  </a:schemeClr>
                </a:solidFill>
                <a:latin typeface="Verdana" panose="020B0604030504040204" pitchFamily="34" charset="0"/>
                <a:ea typeface="Verdana" panose="020B0604030504040204" pitchFamily="34" charset="0"/>
              </a:rPr>
              <a:t>How did the number of deaths change from 1990 to 2019? </a:t>
            </a:r>
            <a:endParaRPr lang="en-US" sz="1400" b="1" dirty="0">
              <a:latin typeface="Verdana" panose="020B0604030504040204" pitchFamily="34" charset="0"/>
              <a:ea typeface="Verdana" panose="020B0604030504040204" pitchFamily="34" charset="0"/>
            </a:endParaRP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Generally speaking, we observe for every region </a:t>
            </a:r>
            <a:r>
              <a:rPr lang="en-US" sz="1400" dirty="0">
                <a:solidFill>
                  <a:schemeClr val="accent1">
                    <a:lumMod val="75000"/>
                  </a:schemeClr>
                </a:solidFill>
                <a:latin typeface="Verdana" panose="020B0604030504040204" pitchFamily="34" charset="0"/>
                <a:ea typeface="Verdana" panose="020B0604030504040204" pitchFamily="34" charset="0"/>
              </a:rPr>
              <a:t>an increase</a:t>
            </a:r>
            <a:r>
              <a:rPr lang="en-US" sz="1400" dirty="0">
                <a:latin typeface="Verdana" panose="020B0604030504040204" pitchFamily="34" charset="0"/>
                <a:ea typeface="Verdana" panose="020B0604030504040204" pitchFamily="34" charset="0"/>
              </a:rPr>
              <a:t> in terms of number of deaths over these 30 years (except the African and the European region where a small decrease is detectable). </a:t>
            </a: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The highest increase in percentage is that of the </a:t>
            </a:r>
            <a:r>
              <a:rPr lang="en-US" sz="1400" dirty="0">
                <a:solidFill>
                  <a:schemeClr val="accent1">
                    <a:lumMod val="75000"/>
                  </a:schemeClr>
                </a:solidFill>
                <a:latin typeface="Verdana" panose="020B0604030504040204" pitchFamily="34" charset="0"/>
                <a:ea typeface="Verdana" panose="020B0604030504040204" pitchFamily="34" charset="0"/>
              </a:rPr>
              <a:t>Region of the Americas</a:t>
            </a:r>
            <a:r>
              <a:rPr lang="en-US" sz="1400" dirty="0">
                <a:latin typeface="Verdana" panose="020B0604030504040204" pitchFamily="34" charset="0"/>
                <a:ea typeface="Verdana" panose="020B0604030504040204" pitchFamily="34" charset="0"/>
              </a:rPr>
              <a:t>, passing from 4.8 M in 1990 to 7 M in 2019.</a:t>
            </a:r>
          </a:p>
          <a:p>
            <a:pPr algn="just">
              <a:lnSpc>
                <a:spcPct val="120000"/>
              </a:lnSpc>
            </a:pPr>
            <a:endParaRPr lang="en-US" sz="1400" dirty="0">
              <a:latin typeface="Verdana" panose="020B0604030504040204" pitchFamily="34" charset="0"/>
              <a:ea typeface="Verdana" panose="020B0604030504040204" pitchFamily="34" charset="0"/>
            </a:endParaRPr>
          </a:p>
          <a:p>
            <a:pPr algn="just">
              <a:lnSpc>
                <a:spcPct val="120000"/>
              </a:lnSpc>
            </a:pPr>
            <a:r>
              <a:rPr lang="en-US" sz="1600" b="1" dirty="0">
                <a:solidFill>
                  <a:schemeClr val="accent1">
                    <a:lumMod val="50000"/>
                  </a:schemeClr>
                </a:solidFill>
                <a:latin typeface="Verdana" panose="020B0604030504040204" pitchFamily="34" charset="0"/>
                <a:ea typeface="Verdana" panose="020B0604030504040204" pitchFamily="34" charset="0"/>
              </a:rPr>
              <a:t>d) Taking into account the time frame, can we draw some insights?</a:t>
            </a:r>
            <a:endParaRPr lang="en-US" sz="1500" b="1" dirty="0">
              <a:latin typeface="Verdana" panose="020B0604030504040204" pitchFamily="34" charset="0"/>
              <a:ea typeface="Verdana" panose="020B0604030504040204" pitchFamily="34" charset="0"/>
            </a:endParaRPr>
          </a:p>
          <a:p>
            <a:pPr algn="just">
              <a:lnSpc>
                <a:spcPct val="120000"/>
              </a:lnSpc>
            </a:pPr>
            <a:r>
              <a:rPr lang="en-US" sz="1400" dirty="0">
                <a:latin typeface="Verdana" panose="020B0604030504040204" pitchFamily="34" charset="0"/>
                <a:ea typeface="Verdana" panose="020B0604030504040204" pitchFamily="34" charset="0"/>
              </a:rPr>
              <a:t>Some interesting considerations have been made </a:t>
            </a:r>
            <a:r>
              <a:rPr lang="en-US" sz="1400" dirty="0">
                <a:solidFill>
                  <a:schemeClr val="accent1">
                    <a:lumMod val="75000"/>
                  </a:schemeClr>
                </a:solidFill>
                <a:latin typeface="Verdana" panose="020B0604030504040204" pitchFamily="34" charset="0"/>
                <a:ea typeface="Verdana" panose="020B0604030504040204" pitchFamily="34" charset="0"/>
              </a:rPr>
              <a:t>in the previous answers</a:t>
            </a:r>
            <a:r>
              <a:rPr lang="en-US" sz="1400" dirty="0">
                <a:latin typeface="Verdana" panose="020B0604030504040204" pitchFamily="34" charset="0"/>
                <a:ea typeface="Verdana" panose="020B0604030504040204" pitchFamily="34" charset="0"/>
              </a:rPr>
              <a:t>. According to the needs, the flexibility of the dashboards allows to see more in depth how over the time each element changed. </a:t>
            </a:r>
          </a:p>
          <a:p>
            <a:pPr algn="just"/>
            <a:endParaRPr lang="en-US" dirty="0"/>
          </a:p>
        </p:txBody>
      </p:sp>
    </p:spTree>
    <p:extLst>
      <p:ext uri="{BB962C8B-B14F-4D97-AF65-F5344CB8AC3E}">
        <p14:creationId xmlns:p14="http://schemas.microsoft.com/office/powerpoint/2010/main" val="281984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0ED7838-AFA4-6D81-E432-CAB81EEEF6DD}"/>
              </a:ext>
            </a:extLst>
          </p:cNvPr>
          <p:cNvSpPr txBox="1"/>
          <p:nvPr/>
        </p:nvSpPr>
        <p:spPr>
          <a:xfrm>
            <a:off x="1065320" y="260606"/>
            <a:ext cx="9987379" cy="6598730"/>
          </a:xfrm>
          <a:prstGeom prst="rect">
            <a:avLst/>
          </a:prstGeom>
          <a:noFill/>
        </p:spPr>
        <p:txBody>
          <a:bodyPr wrap="square" rtlCol="0">
            <a:spAutoFit/>
          </a:bodyPr>
          <a:lstStyle/>
          <a:p>
            <a:pPr marL="342900" indent="-342900" algn="just">
              <a:buFont typeface="+mj-lt"/>
              <a:buAutoNum type="arabicPeriod" startAt="2"/>
            </a:pPr>
            <a:r>
              <a:rPr lang="en-US" b="1" dirty="0">
                <a:latin typeface="Verdana" panose="020B0604030504040204" pitchFamily="34" charset="0"/>
                <a:ea typeface="Verdana" panose="020B0604030504040204" pitchFamily="34" charset="0"/>
              </a:rPr>
              <a:t>Considering the age groups</a:t>
            </a:r>
            <a:r>
              <a:rPr lang="en-US" dirty="0">
                <a:latin typeface="Verdana" panose="020B0604030504040204" pitchFamily="34" charset="0"/>
                <a:ea typeface="Verdana" panose="020B0604030504040204" pitchFamily="34" charset="0"/>
              </a:rPr>
              <a:t>:</a:t>
            </a:r>
          </a:p>
          <a:p>
            <a:pPr algn="just"/>
            <a:endParaRPr lang="en-US" sz="1600" dirty="0">
              <a:solidFill>
                <a:schemeClr val="accent1">
                  <a:lumMod val="50000"/>
                </a:schemeClr>
              </a:solidFill>
            </a:endParaRPr>
          </a:p>
          <a:p>
            <a:pPr marL="342900" indent="-342900" algn="just">
              <a:lnSpc>
                <a:spcPct val="120000"/>
              </a:lnSpc>
              <a:buFont typeface="+mj-lt"/>
              <a:buAutoNum type="alphaLcParenR"/>
            </a:pPr>
            <a:r>
              <a:rPr lang="en-US" sz="1600" b="1" dirty="0">
                <a:solidFill>
                  <a:schemeClr val="accent1">
                    <a:lumMod val="50000"/>
                  </a:schemeClr>
                </a:solidFill>
                <a:latin typeface="Verdana" panose="020B0604030504040204" pitchFamily="34" charset="0"/>
                <a:ea typeface="Verdana" panose="020B0604030504040204" pitchFamily="34" charset="0"/>
              </a:rPr>
              <a:t>Which is the most common cause of death?</a:t>
            </a:r>
            <a:endParaRPr lang="en-US" sz="1500" b="1" dirty="0">
              <a:latin typeface="Verdana" panose="020B0604030504040204" pitchFamily="34" charset="0"/>
              <a:ea typeface="Verdana" panose="020B0604030504040204" pitchFamily="34" charset="0"/>
            </a:endParaRP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the age group </a:t>
            </a:r>
            <a:r>
              <a:rPr lang="en-US" sz="1400" b="1" dirty="0">
                <a:latin typeface="Verdana" panose="020B0604030504040204" pitchFamily="34" charset="0"/>
                <a:ea typeface="Verdana" panose="020B0604030504040204" pitchFamily="34" charset="0"/>
              </a:rPr>
              <a:t>5</a:t>
            </a:r>
            <a:r>
              <a:rPr lang="en-US" sz="1400" dirty="0">
                <a:latin typeface="Verdana" panose="020B0604030504040204" pitchFamily="34" charset="0"/>
                <a:ea typeface="Verdana" panose="020B0604030504040204" pitchFamily="34" charset="0"/>
              </a:rPr>
              <a:t>- the most common cause of deaths are </a:t>
            </a:r>
            <a:r>
              <a:rPr lang="en-US" sz="1400" dirty="0">
                <a:solidFill>
                  <a:schemeClr val="accent1">
                    <a:lumMod val="75000"/>
                  </a:schemeClr>
                </a:solidFill>
                <a:latin typeface="Verdana" panose="020B0604030504040204" pitchFamily="34" charset="0"/>
                <a:ea typeface="Verdana" panose="020B0604030504040204" pitchFamily="34" charset="0"/>
              </a:rPr>
              <a:t>lower respiratory infections</a:t>
            </a:r>
            <a:r>
              <a:rPr lang="en-US" sz="1400" dirty="0">
                <a:latin typeface="Verdana" panose="020B0604030504040204" pitchFamily="34" charset="0"/>
                <a:ea typeface="Verdana" panose="020B0604030504040204" pitchFamily="34" charset="0"/>
              </a:rPr>
              <a:t>, followed by some problems that may arise for new-born children. </a:t>
            </a: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the age group </a:t>
            </a:r>
            <a:r>
              <a:rPr lang="en-US" sz="1400" b="1" dirty="0">
                <a:latin typeface="Verdana" panose="020B0604030504040204" pitchFamily="34" charset="0"/>
                <a:ea typeface="Verdana" panose="020B0604030504040204" pitchFamily="34" charset="0"/>
              </a:rPr>
              <a:t>5-14</a:t>
            </a:r>
            <a:r>
              <a:rPr lang="en-US" sz="1400" dirty="0">
                <a:latin typeface="Verdana" panose="020B0604030504040204" pitchFamily="34" charset="0"/>
                <a:ea typeface="Verdana" panose="020B0604030504040204" pitchFamily="34" charset="0"/>
              </a:rPr>
              <a:t> </a:t>
            </a:r>
            <a:r>
              <a:rPr lang="en-US" sz="1400" dirty="0">
                <a:solidFill>
                  <a:schemeClr val="accent1">
                    <a:lumMod val="75000"/>
                  </a:schemeClr>
                </a:solidFill>
                <a:latin typeface="Verdana" panose="020B0604030504040204" pitchFamily="34" charset="0"/>
                <a:ea typeface="Verdana" panose="020B0604030504040204" pitchFamily="34" charset="0"/>
              </a:rPr>
              <a:t>road injuries </a:t>
            </a:r>
            <a:r>
              <a:rPr lang="en-US" sz="1400" dirty="0">
                <a:latin typeface="Verdana" panose="020B0604030504040204" pitchFamily="34" charset="0"/>
                <a:ea typeface="Verdana" panose="020B0604030504040204" pitchFamily="34" charset="0"/>
              </a:rPr>
              <a:t>is at the top, with diarrheal diseases and drowning ranked second and third. </a:t>
            </a: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all the </a:t>
            </a:r>
            <a:r>
              <a:rPr lang="en-US" sz="1400" b="1" dirty="0">
                <a:latin typeface="Verdana" panose="020B0604030504040204" pitchFamily="34" charset="0"/>
                <a:ea typeface="Verdana" panose="020B0604030504040204" pitchFamily="34" charset="0"/>
              </a:rPr>
              <a:t>others age groups </a:t>
            </a:r>
            <a:r>
              <a:rPr lang="en-US" sz="1400" dirty="0">
                <a:latin typeface="Verdana" panose="020B0604030504040204" pitchFamily="34" charset="0"/>
                <a:ea typeface="Verdana" panose="020B0604030504040204" pitchFamily="34" charset="0"/>
              </a:rPr>
              <a:t>we observe that </a:t>
            </a:r>
            <a:r>
              <a:rPr lang="en-US" sz="1400" dirty="0">
                <a:solidFill>
                  <a:schemeClr val="accent1">
                    <a:lumMod val="75000"/>
                  </a:schemeClr>
                </a:solidFill>
                <a:latin typeface="Verdana" panose="020B0604030504040204" pitchFamily="34" charset="0"/>
                <a:ea typeface="Verdana" panose="020B0604030504040204" pitchFamily="34" charset="0"/>
              </a:rPr>
              <a:t>cardiovascular diseases </a:t>
            </a:r>
            <a:r>
              <a:rPr lang="en-US" sz="1400" dirty="0">
                <a:latin typeface="Verdana" panose="020B0604030504040204" pitchFamily="34" charset="0"/>
                <a:ea typeface="Verdana" panose="020B0604030504040204" pitchFamily="34" charset="0"/>
              </a:rPr>
              <a:t>and neoplasms are at the top; </a:t>
            </a:r>
            <a:r>
              <a:rPr lang="en-US" sz="1400" dirty="0" err="1">
                <a:latin typeface="Verdana" panose="020B0604030504040204" pitchFamily="34" charset="0"/>
                <a:ea typeface="Verdana" panose="020B0604030504040204" pitchFamily="34" charset="0"/>
              </a:rPr>
              <a:t>Hiv</a:t>
            </a:r>
            <a:r>
              <a:rPr lang="en-US" sz="1400" dirty="0">
                <a:latin typeface="Verdana" panose="020B0604030504040204" pitchFamily="34" charset="0"/>
                <a:ea typeface="Verdana" panose="020B0604030504040204" pitchFamily="34" charset="0"/>
              </a:rPr>
              <a:t>/Aids are in the third position for people between 15 and 49, while for people older than 50 chronic respiratory diseases occupy that position.</a:t>
            </a:r>
          </a:p>
          <a:p>
            <a:pPr algn="just">
              <a:lnSpc>
                <a:spcPct val="120000"/>
              </a:lnSpc>
            </a:pPr>
            <a:endParaRPr lang="en-US" sz="1600" dirty="0">
              <a:solidFill>
                <a:schemeClr val="accent1">
                  <a:lumMod val="50000"/>
                </a:schemeClr>
              </a:solidFill>
              <a:latin typeface="Verdana" panose="020B0604030504040204" pitchFamily="34" charset="0"/>
              <a:ea typeface="Verdana" panose="020B0604030504040204" pitchFamily="34" charset="0"/>
            </a:endParaRPr>
          </a:p>
          <a:p>
            <a:pPr marL="342900" indent="-342900" algn="just">
              <a:lnSpc>
                <a:spcPct val="120000"/>
              </a:lnSpc>
              <a:buFont typeface="+mj-lt"/>
              <a:buAutoNum type="alphaLcParenR" startAt="2"/>
            </a:pPr>
            <a:r>
              <a:rPr lang="en-US" sz="1600" b="1" dirty="0">
                <a:solidFill>
                  <a:schemeClr val="accent1">
                    <a:lumMod val="50000"/>
                  </a:schemeClr>
                </a:solidFill>
                <a:latin typeface="Verdana" panose="020B0604030504040204" pitchFamily="34" charset="0"/>
                <a:ea typeface="Verdana" panose="020B0604030504040204" pitchFamily="34" charset="0"/>
              </a:rPr>
              <a:t>In which age group do we observe the highest number of deaths?</a:t>
            </a:r>
            <a:endParaRPr lang="en-US" sz="1500" b="1" dirty="0">
              <a:latin typeface="Verdana" panose="020B0604030504040204" pitchFamily="34" charset="0"/>
              <a:ea typeface="Verdana" panose="020B0604030504040204" pitchFamily="34" charset="0"/>
            </a:endParaRPr>
          </a:p>
          <a:p>
            <a:pPr algn="just">
              <a:lnSpc>
                <a:spcPct val="120000"/>
              </a:lnSpc>
            </a:pPr>
            <a:r>
              <a:rPr lang="en-US" sz="1400" dirty="0">
                <a:latin typeface="Verdana" panose="020B0604030504040204" pitchFamily="34" charset="0"/>
                <a:ea typeface="Verdana" panose="020B0604030504040204" pitchFamily="34" charset="0"/>
              </a:rPr>
              <a:t>The highest number of deaths is related to people that are </a:t>
            </a:r>
            <a:r>
              <a:rPr lang="en-US" sz="1400" dirty="0">
                <a:solidFill>
                  <a:schemeClr val="accent1">
                    <a:lumMod val="75000"/>
                  </a:schemeClr>
                </a:solidFill>
                <a:latin typeface="Verdana" panose="020B0604030504040204" pitchFamily="34" charset="0"/>
                <a:ea typeface="Verdana" panose="020B0604030504040204" pitchFamily="34" charset="0"/>
              </a:rPr>
              <a:t>older than 70</a:t>
            </a:r>
            <a:r>
              <a:rPr lang="en-US" sz="1400" dirty="0">
                <a:latin typeface="Verdana" panose="020B0604030504040204" pitchFamily="34" charset="0"/>
                <a:ea typeface="Verdana" panose="020B0604030504040204" pitchFamily="34" charset="0"/>
              </a:rPr>
              <a:t>, with a relevant positive trend over the years. Considering the others age group, we can observe that there has been a decrease of deaths.</a:t>
            </a:r>
          </a:p>
          <a:p>
            <a:pPr algn="just">
              <a:lnSpc>
                <a:spcPct val="120000"/>
              </a:lnSpc>
            </a:pPr>
            <a:r>
              <a:rPr lang="en-US" sz="1200" dirty="0">
                <a:latin typeface="Verdana" panose="020B0604030504040204" pitchFamily="34" charset="0"/>
                <a:ea typeface="Verdana" panose="020B0604030504040204" pitchFamily="34" charset="0"/>
              </a:rPr>
              <a:t> </a:t>
            </a:r>
            <a:endParaRPr lang="en-US" sz="1600" dirty="0">
              <a:solidFill>
                <a:schemeClr val="accent1">
                  <a:lumMod val="50000"/>
                </a:schemeClr>
              </a:solidFill>
              <a:latin typeface="Verdana" panose="020B0604030504040204" pitchFamily="34" charset="0"/>
              <a:ea typeface="Verdana" panose="020B0604030504040204" pitchFamily="34" charset="0"/>
            </a:endParaRPr>
          </a:p>
          <a:p>
            <a:pPr marL="342900" indent="-342900" algn="just">
              <a:lnSpc>
                <a:spcPct val="120000"/>
              </a:lnSpc>
              <a:buFont typeface="+mj-lt"/>
              <a:buAutoNum type="alphaLcParenR" startAt="3"/>
            </a:pPr>
            <a:r>
              <a:rPr lang="en-US" sz="1600" b="1" dirty="0">
                <a:solidFill>
                  <a:schemeClr val="accent1">
                    <a:lumMod val="50000"/>
                  </a:schemeClr>
                </a:solidFill>
                <a:latin typeface="Verdana" panose="020B0604030504040204" pitchFamily="34" charset="0"/>
                <a:ea typeface="Verdana" panose="020B0604030504040204" pitchFamily="34" charset="0"/>
              </a:rPr>
              <a:t>Where do we observe the highest number of deaths?</a:t>
            </a:r>
            <a:endParaRPr lang="en-US" sz="1500" b="1" dirty="0">
              <a:latin typeface="Verdana" panose="020B0604030504040204" pitchFamily="34" charset="0"/>
              <a:ea typeface="Verdana" panose="020B0604030504040204" pitchFamily="34" charset="0"/>
            </a:endParaRP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the age group </a:t>
            </a:r>
            <a:r>
              <a:rPr lang="en-US" sz="1400" b="1" dirty="0">
                <a:latin typeface="Verdana" panose="020B0604030504040204" pitchFamily="34" charset="0"/>
                <a:ea typeface="Verdana" panose="020B0604030504040204" pitchFamily="34" charset="0"/>
              </a:rPr>
              <a:t>5-</a:t>
            </a:r>
            <a:r>
              <a:rPr lang="en-US" sz="1400" dirty="0">
                <a:latin typeface="Verdana" panose="020B0604030504040204" pitchFamily="34" charset="0"/>
                <a:ea typeface="Verdana" panose="020B0604030504040204" pitchFamily="34" charset="0"/>
              </a:rPr>
              <a:t>, we observe the highest number of deaths in </a:t>
            </a:r>
            <a:r>
              <a:rPr lang="en-US" sz="1400" dirty="0">
                <a:solidFill>
                  <a:schemeClr val="accent1">
                    <a:lumMod val="75000"/>
                  </a:schemeClr>
                </a:solidFill>
                <a:latin typeface="Verdana" panose="020B0604030504040204" pitchFamily="34" charset="0"/>
                <a:ea typeface="Verdana" panose="020B0604030504040204" pitchFamily="34" charset="0"/>
              </a:rPr>
              <a:t>India</a:t>
            </a:r>
            <a:r>
              <a:rPr lang="en-US" sz="1400" dirty="0">
                <a:latin typeface="Verdana" panose="020B0604030504040204" pitchFamily="34" charset="0"/>
                <a:ea typeface="Verdana" panose="020B0604030504040204" pitchFamily="34" charset="0"/>
              </a:rPr>
              <a:t> (more than 50 million).</a:t>
            </a: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the age group </a:t>
            </a:r>
            <a:r>
              <a:rPr lang="en-US" sz="1400" b="1" dirty="0">
                <a:latin typeface="Verdana" panose="020B0604030504040204" pitchFamily="34" charset="0"/>
                <a:ea typeface="Verdana" panose="020B0604030504040204" pitchFamily="34" charset="0"/>
              </a:rPr>
              <a:t>5-14</a:t>
            </a:r>
            <a:r>
              <a:rPr lang="en-US" sz="1400" dirty="0">
                <a:latin typeface="Verdana" panose="020B0604030504040204" pitchFamily="34" charset="0"/>
                <a:ea typeface="Verdana" panose="020B0604030504040204" pitchFamily="34" charset="0"/>
              </a:rPr>
              <a:t> the ranking shows </a:t>
            </a:r>
            <a:r>
              <a:rPr lang="en-US" sz="1400" dirty="0">
                <a:solidFill>
                  <a:schemeClr val="accent1">
                    <a:lumMod val="75000"/>
                  </a:schemeClr>
                </a:solidFill>
                <a:latin typeface="Verdana" panose="020B0604030504040204" pitchFamily="34" charset="0"/>
                <a:ea typeface="Verdana" panose="020B0604030504040204" pitchFamily="34" charset="0"/>
              </a:rPr>
              <a:t>India</a:t>
            </a:r>
            <a:r>
              <a:rPr lang="en-US" sz="1400" dirty="0">
                <a:latin typeface="Verdana" panose="020B0604030504040204" pitchFamily="34" charset="0"/>
                <a:ea typeface="Verdana" panose="020B0604030504040204" pitchFamily="34" charset="0"/>
              </a:rPr>
              <a:t>, China and Bangladesh as top 3, with India leading with more than the double of deaths compared to the second place (5 million and 2.2 million). </a:t>
            </a: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the age group </a:t>
            </a:r>
            <a:r>
              <a:rPr lang="en-US" sz="1400" b="1" dirty="0">
                <a:latin typeface="Verdana" panose="020B0604030504040204" pitchFamily="34" charset="0"/>
                <a:ea typeface="Verdana" panose="020B0604030504040204" pitchFamily="34" charset="0"/>
              </a:rPr>
              <a:t>15-49</a:t>
            </a:r>
            <a:r>
              <a:rPr lang="en-US" sz="1400" dirty="0">
                <a:latin typeface="Verdana" panose="020B0604030504040204" pitchFamily="34" charset="0"/>
                <a:ea typeface="Verdana" panose="020B0604030504040204" pitchFamily="34" charset="0"/>
              </a:rPr>
              <a:t> </a:t>
            </a:r>
            <a:r>
              <a:rPr lang="en-US" sz="1400" dirty="0">
                <a:solidFill>
                  <a:schemeClr val="accent1">
                    <a:lumMod val="75000"/>
                  </a:schemeClr>
                </a:solidFill>
                <a:latin typeface="Verdana" panose="020B0604030504040204" pitchFamily="34" charset="0"/>
                <a:ea typeface="Verdana" panose="020B0604030504040204" pitchFamily="34" charset="0"/>
              </a:rPr>
              <a:t>India</a:t>
            </a:r>
            <a:r>
              <a:rPr lang="en-US" sz="1400" dirty="0">
                <a:latin typeface="Verdana" panose="020B0604030504040204" pitchFamily="34" charset="0"/>
                <a:ea typeface="Verdana" panose="020B0604030504040204" pitchFamily="34" charset="0"/>
              </a:rPr>
              <a:t>, China and Russia have the highest values even though Russia is far from the numbers of the other two countries (42.6 M vs 32 M vs 9.7 M). </a:t>
            </a: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the age group </a:t>
            </a:r>
            <a:r>
              <a:rPr lang="en-US" sz="1400" b="1" dirty="0">
                <a:latin typeface="Verdana" panose="020B0604030504040204" pitchFamily="34" charset="0"/>
                <a:ea typeface="Verdana" panose="020B0604030504040204" pitchFamily="34" charset="0"/>
              </a:rPr>
              <a:t>50-69</a:t>
            </a:r>
            <a:r>
              <a:rPr lang="en-US" sz="1400" dirty="0">
                <a:latin typeface="Verdana" panose="020B0604030504040204" pitchFamily="34" charset="0"/>
                <a:ea typeface="Verdana" panose="020B0604030504040204" pitchFamily="34" charset="0"/>
              </a:rPr>
              <a:t> </a:t>
            </a:r>
            <a:r>
              <a:rPr lang="en-US" sz="1400" dirty="0">
                <a:solidFill>
                  <a:schemeClr val="accent1">
                    <a:lumMod val="75000"/>
                  </a:schemeClr>
                </a:solidFill>
                <a:latin typeface="Verdana" panose="020B0604030504040204" pitchFamily="34" charset="0"/>
                <a:ea typeface="Verdana" panose="020B0604030504040204" pitchFamily="34" charset="0"/>
              </a:rPr>
              <a:t>China</a:t>
            </a:r>
            <a:r>
              <a:rPr lang="en-US" sz="1400" dirty="0">
                <a:latin typeface="Verdana" panose="020B0604030504040204" pitchFamily="34" charset="0"/>
                <a:ea typeface="Verdana" panose="020B0604030504040204" pitchFamily="34" charset="0"/>
              </a:rPr>
              <a:t>, India and Russia still lead the ranking.</a:t>
            </a: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the age group </a:t>
            </a:r>
            <a:r>
              <a:rPr lang="en-US" sz="1400" b="1" dirty="0">
                <a:latin typeface="Verdana" panose="020B0604030504040204" pitchFamily="34" charset="0"/>
                <a:ea typeface="Verdana" panose="020B0604030504040204" pitchFamily="34" charset="0"/>
              </a:rPr>
              <a:t>+70 </a:t>
            </a:r>
            <a:r>
              <a:rPr lang="en-US" sz="1400" dirty="0">
                <a:latin typeface="Verdana" panose="020B0604030504040204" pitchFamily="34" charset="0"/>
                <a:ea typeface="Verdana" panose="020B0604030504040204" pitchFamily="34" charset="0"/>
              </a:rPr>
              <a:t>in the third position United States takes the place of Russia (with other positions the same as the age group 50-69).</a:t>
            </a:r>
          </a:p>
          <a:p>
            <a:pPr algn="just"/>
            <a:endParaRPr lang="en-US"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256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E20AF01B-D099-4710-BF18-E2832A9B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ttangolo 3">
            <a:extLst>
              <a:ext uri="{FF2B5EF4-FFF2-40B4-BE49-F238E27FC236}">
                <a16:creationId xmlns:a16="http://schemas.microsoft.com/office/drawing/2014/main" id="{3A25574A-D7F8-D324-9298-30F6926755EB}"/>
              </a:ext>
            </a:extLst>
          </p:cNvPr>
          <p:cNvSpPr/>
          <p:nvPr/>
        </p:nvSpPr>
        <p:spPr>
          <a:xfrm>
            <a:off x="0" y="2827916"/>
            <a:ext cx="159026" cy="11887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ottotitolo 2">
            <a:extLst>
              <a:ext uri="{FF2B5EF4-FFF2-40B4-BE49-F238E27FC236}">
                <a16:creationId xmlns:a16="http://schemas.microsoft.com/office/drawing/2014/main" id="{C98D3DF4-FBDF-D2B4-A65C-419BD8860893}"/>
              </a:ext>
            </a:extLst>
          </p:cNvPr>
          <p:cNvSpPr>
            <a:spLocks noGrp="1"/>
          </p:cNvSpPr>
          <p:nvPr>
            <p:ph type="subTitle" idx="1"/>
          </p:nvPr>
        </p:nvSpPr>
        <p:spPr>
          <a:xfrm>
            <a:off x="1757779" y="853811"/>
            <a:ext cx="8637972" cy="5150377"/>
          </a:xfrm>
        </p:spPr>
        <p:txBody>
          <a:bodyPr>
            <a:normAutofit fontScale="92500" lnSpcReduction="20000"/>
          </a:bodyPr>
          <a:lstStyle/>
          <a:p>
            <a:pPr algn="just">
              <a:lnSpc>
                <a:spcPct val="110000"/>
              </a:lnSpc>
            </a:pPr>
            <a:r>
              <a:rPr lang="en-US" sz="1800" dirty="0">
                <a:latin typeface="Verdana" panose="020B0604030504040204" pitchFamily="34" charset="0"/>
                <a:ea typeface="Verdana" panose="020B0604030504040204" pitchFamily="34" charset="0"/>
              </a:rPr>
              <a:t>The proposed report is based on a dataset containing information about the most common causes of deaths worldwide from 1990 to 2019. </a:t>
            </a:r>
          </a:p>
          <a:p>
            <a:pPr algn="just">
              <a:lnSpc>
                <a:spcPct val="110000"/>
              </a:lnSpc>
            </a:pPr>
            <a:r>
              <a:rPr lang="en-US" sz="1800" dirty="0">
                <a:latin typeface="Verdana" panose="020B0604030504040204" pitchFamily="34" charset="0"/>
                <a:ea typeface="Verdana" panose="020B0604030504040204" pitchFamily="34" charset="0"/>
              </a:rPr>
              <a:t>The source of our data is </a:t>
            </a:r>
            <a:r>
              <a:rPr lang="en-US" sz="1800" i="1" u="sng" dirty="0">
                <a:latin typeface="Verdana" panose="020B0604030504040204" pitchFamily="34" charset="0"/>
                <a:ea typeface="Verdana" panose="020B0604030504040204" pitchFamily="34" charset="0"/>
                <a:hlinkClick r:id="rId2"/>
              </a:rPr>
              <a:t>https://www.kaggle.com/datasets/saleh846/causes-of-deaths-worldwide?resource=download</a:t>
            </a:r>
            <a:r>
              <a:rPr lang="en-US" sz="1800" i="1" dirty="0">
                <a:latin typeface="Verdana" panose="020B0604030504040204" pitchFamily="34" charset="0"/>
                <a:ea typeface="Verdana" panose="020B0604030504040204" pitchFamily="34" charset="0"/>
              </a:rPr>
              <a:t>.</a:t>
            </a:r>
          </a:p>
          <a:p>
            <a:pPr algn="just">
              <a:lnSpc>
                <a:spcPct val="110000"/>
              </a:lnSpc>
            </a:pPr>
            <a:endParaRPr lang="en-US" sz="1800" i="1" dirty="0">
              <a:latin typeface="Verdana" panose="020B0604030504040204" pitchFamily="34" charset="0"/>
              <a:ea typeface="Verdana" panose="020B0604030504040204" pitchFamily="34" charset="0"/>
            </a:endParaRPr>
          </a:p>
          <a:p>
            <a:pPr algn="just">
              <a:lnSpc>
                <a:spcPct val="110000"/>
              </a:lnSpc>
            </a:pPr>
            <a:r>
              <a:rPr lang="en-US" sz="1800" dirty="0">
                <a:latin typeface="Verdana" panose="020B0604030504040204" pitchFamily="34" charset="0"/>
                <a:ea typeface="Verdana" panose="020B0604030504040204" pitchFamily="34" charset="0"/>
              </a:rPr>
              <a:t>There are </a:t>
            </a:r>
            <a:r>
              <a:rPr lang="en-US" sz="1800" b="1" dirty="0">
                <a:solidFill>
                  <a:schemeClr val="accent1">
                    <a:lumMod val="50000"/>
                  </a:schemeClr>
                </a:solidFill>
                <a:latin typeface="Verdana" panose="020B0604030504040204" pitchFamily="34" charset="0"/>
                <a:ea typeface="Verdana" panose="020B0604030504040204" pitchFamily="34" charset="0"/>
              </a:rPr>
              <a:t>5 .csv </a:t>
            </a:r>
            <a:r>
              <a:rPr lang="en-US" sz="1800" dirty="0">
                <a:latin typeface="Verdana" panose="020B0604030504040204" pitchFamily="34" charset="0"/>
                <a:ea typeface="Verdana" panose="020B0604030504040204" pitchFamily="34" charset="0"/>
              </a:rPr>
              <a:t>files that compose the dataset:</a:t>
            </a:r>
          </a:p>
          <a:p>
            <a:pPr marL="342900" indent="-342900" algn="just">
              <a:lnSpc>
                <a:spcPct val="110000"/>
              </a:lnSpc>
              <a:buFont typeface="Arial" panose="020B0604020202020204" pitchFamily="34" charset="0"/>
              <a:buChar char="•"/>
            </a:pPr>
            <a:r>
              <a:rPr lang="en-US" sz="1800" b="1" dirty="0">
                <a:solidFill>
                  <a:schemeClr val="accent1">
                    <a:lumMod val="50000"/>
                  </a:schemeClr>
                </a:solidFill>
                <a:latin typeface="Verdana" panose="020B0604030504040204" pitchFamily="34" charset="0"/>
                <a:ea typeface="Verdana" panose="020B0604030504040204" pitchFamily="34" charset="0"/>
              </a:rPr>
              <a:t>above-age-70.csv</a:t>
            </a:r>
            <a:r>
              <a:rPr lang="en-US" sz="1800" dirty="0">
                <a:latin typeface="Verdana" panose="020B0604030504040204" pitchFamily="34" charset="0"/>
                <a:ea typeface="Verdana" panose="020B0604030504040204" pitchFamily="34" charset="0"/>
              </a:rPr>
              <a:t>: This file contains the causes of deaths of people aged above 70 years (limit included).</a:t>
            </a:r>
          </a:p>
          <a:p>
            <a:pPr marL="342900" indent="-342900" algn="just">
              <a:lnSpc>
                <a:spcPct val="110000"/>
              </a:lnSpc>
              <a:buFont typeface="Arial" panose="020B0604020202020204" pitchFamily="34" charset="0"/>
              <a:buChar char="•"/>
            </a:pPr>
            <a:r>
              <a:rPr lang="en-US" sz="1800" dirty="0">
                <a:latin typeface="Verdana" panose="020B0604030504040204" pitchFamily="34" charset="0"/>
                <a:ea typeface="Verdana" panose="020B0604030504040204" pitchFamily="34" charset="0"/>
              </a:rPr>
              <a:t> </a:t>
            </a:r>
            <a:r>
              <a:rPr lang="en-US" sz="1800" b="1" dirty="0">
                <a:solidFill>
                  <a:schemeClr val="accent1">
                    <a:lumMod val="50000"/>
                  </a:schemeClr>
                </a:solidFill>
                <a:latin typeface="Verdana" panose="020B0604030504040204" pitchFamily="34" charset="0"/>
                <a:ea typeface="Verdana" panose="020B0604030504040204" pitchFamily="34" charset="0"/>
              </a:rPr>
              <a:t>age-between-50-and-69.csv</a:t>
            </a:r>
            <a:r>
              <a:rPr lang="en-US" sz="1800" dirty="0">
                <a:latin typeface="Verdana" panose="020B0604030504040204" pitchFamily="34" charset="0"/>
                <a:ea typeface="Verdana" panose="020B0604030504040204" pitchFamily="34" charset="0"/>
              </a:rPr>
              <a:t>: This file contains the causes of deaths of people aged between 50 and 69 years (limits included).</a:t>
            </a:r>
          </a:p>
          <a:p>
            <a:pPr marL="342900" indent="-342900" algn="just">
              <a:lnSpc>
                <a:spcPct val="110000"/>
              </a:lnSpc>
              <a:buFont typeface="Arial" panose="020B0604020202020204" pitchFamily="34" charset="0"/>
              <a:buChar char="•"/>
            </a:pPr>
            <a:r>
              <a:rPr lang="en-US" sz="1800" b="1" dirty="0">
                <a:solidFill>
                  <a:schemeClr val="accent1">
                    <a:lumMod val="50000"/>
                  </a:schemeClr>
                </a:solidFill>
                <a:latin typeface="Verdana" panose="020B0604030504040204" pitchFamily="34" charset="0"/>
                <a:ea typeface="Verdana" panose="020B0604030504040204" pitchFamily="34" charset="0"/>
              </a:rPr>
              <a:t>age-between-15-and-49.csv</a:t>
            </a:r>
            <a:r>
              <a:rPr lang="en-US" sz="1800" dirty="0">
                <a:latin typeface="Verdana" panose="020B0604030504040204" pitchFamily="34" charset="0"/>
                <a:ea typeface="Verdana" panose="020B0604030504040204" pitchFamily="34" charset="0"/>
              </a:rPr>
              <a:t>: This file contains the causes of deaths of people aged between 15 and 49 years (limits included).</a:t>
            </a:r>
          </a:p>
          <a:p>
            <a:pPr marL="342900" indent="-342900" algn="just">
              <a:lnSpc>
                <a:spcPct val="110000"/>
              </a:lnSpc>
              <a:buFont typeface="Arial" panose="020B0604020202020204" pitchFamily="34" charset="0"/>
              <a:buChar char="•"/>
            </a:pPr>
            <a:r>
              <a:rPr lang="en-US" sz="1800" b="1" dirty="0">
                <a:solidFill>
                  <a:schemeClr val="accent1">
                    <a:lumMod val="50000"/>
                  </a:schemeClr>
                </a:solidFill>
                <a:latin typeface="Verdana" panose="020B0604030504040204" pitchFamily="34" charset="0"/>
                <a:ea typeface="Verdana" panose="020B0604030504040204" pitchFamily="34" charset="0"/>
              </a:rPr>
              <a:t>age-between-5-and-14.csv</a:t>
            </a:r>
            <a:r>
              <a:rPr lang="en-US" sz="1800" dirty="0">
                <a:latin typeface="Verdana" panose="020B0604030504040204" pitchFamily="34" charset="0"/>
                <a:ea typeface="Verdana" panose="020B0604030504040204" pitchFamily="34" charset="0"/>
              </a:rPr>
              <a:t>: This file contains the causes of deaths of people aged between 5 and 14 years (limits included).</a:t>
            </a:r>
          </a:p>
          <a:p>
            <a:pPr marL="342900" indent="-342900" algn="just">
              <a:lnSpc>
                <a:spcPct val="110000"/>
              </a:lnSpc>
              <a:buFont typeface="Arial" panose="020B0604020202020204" pitchFamily="34" charset="0"/>
              <a:buChar char="•"/>
            </a:pPr>
            <a:r>
              <a:rPr lang="en-US" sz="1800" b="1" dirty="0">
                <a:solidFill>
                  <a:schemeClr val="accent1">
                    <a:lumMod val="50000"/>
                  </a:schemeClr>
                </a:solidFill>
                <a:latin typeface="Verdana" panose="020B0604030504040204" pitchFamily="34" charset="0"/>
                <a:ea typeface="Verdana" panose="020B0604030504040204" pitchFamily="34" charset="0"/>
              </a:rPr>
              <a:t>under-age-5.csv</a:t>
            </a:r>
            <a:r>
              <a:rPr lang="en-US" sz="1800" dirty="0">
                <a:latin typeface="Verdana" panose="020B0604030504040204" pitchFamily="34" charset="0"/>
                <a:ea typeface="Verdana" panose="020B0604030504040204" pitchFamily="34" charset="0"/>
              </a:rPr>
              <a:t>: This file contains the causes of deaths of people aged below 5 years.</a:t>
            </a:r>
            <a:endParaRPr lang="it-IT"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81950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405F0FC-CE14-C634-34BC-4881B22B882F}"/>
              </a:ext>
            </a:extLst>
          </p:cNvPr>
          <p:cNvSpPr txBox="1"/>
          <p:nvPr/>
        </p:nvSpPr>
        <p:spPr>
          <a:xfrm>
            <a:off x="1056443" y="354465"/>
            <a:ext cx="10076155" cy="2942344"/>
          </a:xfrm>
          <a:prstGeom prst="rect">
            <a:avLst/>
          </a:prstGeom>
          <a:noFill/>
        </p:spPr>
        <p:txBody>
          <a:bodyPr wrap="square" rtlCol="0">
            <a:spAutoFit/>
          </a:bodyPr>
          <a:lstStyle/>
          <a:p>
            <a:pPr marL="342900" indent="-342900">
              <a:buFont typeface="+mj-lt"/>
              <a:buAutoNum type="alphaLcParenR" startAt="4"/>
            </a:pPr>
            <a:r>
              <a:rPr lang="en-US" sz="1600" b="1" dirty="0">
                <a:solidFill>
                  <a:schemeClr val="accent1">
                    <a:lumMod val="50000"/>
                  </a:schemeClr>
                </a:solidFill>
                <a:latin typeface="Verdana" panose="020B0604030504040204" pitchFamily="34" charset="0"/>
                <a:ea typeface="Verdana" panose="020B0604030504040204" pitchFamily="34" charset="0"/>
              </a:rPr>
              <a:t>Taking into account the time frame, can we draw some insights?</a:t>
            </a:r>
            <a:endParaRPr lang="en-US" sz="1500" dirty="0">
              <a:latin typeface="Verdana" panose="020B0604030504040204" pitchFamily="34" charset="0"/>
              <a:ea typeface="Verdana" panose="020B0604030504040204" pitchFamily="34" charset="0"/>
            </a:endParaRP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For instance, considering the </a:t>
            </a:r>
            <a:r>
              <a:rPr lang="en-US" sz="1400" b="1" dirty="0">
                <a:latin typeface="Verdana" panose="020B0604030504040204" pitchFamily="34" charset="0"/>
                <a:ea typeface="Verdana" panose="020B0604030504040204" pitchFamily="34" charset="0"/>
              </a:rPr>
              <a:t>age group 5- </a:t>
            </a:r>
            <a:r>
              <a:rPr lang="en-US" sz="1400" dirty="0">
                <a:latin typeface="Verdana" panose="020B0604030504040204" pitchFamily="34" charset="0"/>
                <a:ea typeface="Verdana" panose="020B0604030504040204" pitchFamily="34" charset="0"/>
              </a:rPr>
              <a:t>and modifying the time frame to visualize just the last 10 years (2010-2019) we can see how countries like </a:t>
            </a:r>
            <a:r>
              <a:rPr lang="en-US" sz="1400" dirty="0">
                <a:solidFill>
                  <a:schemeClr val="accent1">
                    <a:lumMod val="75000"/>
                  </a:schemeClr>
                </a:solidFill>
                <a:latin typeface="Verdana" panose="020B0604030504040204" pitchFamily="34" charset="0"/>
                <a:ea typeface="Verdana" panose="020B0604030504040204" pitchFamily="34" charset="0"/>
              </a:rPr>
              <a:t>China</a:t>
            </a:r>
            <a:r>
              <a:rPr lang="en-US" sz="1400" dirty="0">
                <a:latin typeface="Verdana" panose="020B0604030504040204" pitchFamily="34" charset="0"/>
                <a:ea typeface="Verdana" panose="020B0604030504040204" pitchFamily="34" charset="0"/>
              </a:rPr>
              <a:t> have cut the death toll by more than half compared to the previous decade (China passed from 3.5 M in the period 2000-2009 to 1.5M between 2010 and 2019). </a:t>
            </a:r>
          </a:p>
          <a:p>
            <a:pPr algn="just">
              <a:lnSpc>
                <a:spcPct val="120000"/>
              </a:lnSpc>
            </a:pPr>
            <a:endParaRPr lang="en-US" sz="1400" dirty="0">
              <a:latin typeface="Verdana" panose="020B0604030504040204" pitchFamily="34" charset="0"/>
              <a:ea typeface="Verdana" panose="020B0604030504040204" pitchFamily="34" charset="0"/>
            </a:endParaRPr>
          </a:p>
          <a:p>
            <a:pPr marL="285750" indent="-285750" algn="just">
              <a:lnSpc>
                <a:spcPct val="120000"/>
              </a:lnSpc>
              <a:buFont typeface="Arial" panose="020B0604020202020204" pitchFamily="34" charset="0"/>
              <a:buChar char="•"/>
            </a:pPr>
            <a:r>
              <a:rPr lang="en-US" sz="1400" dirty="0">
                <a:latin typeface="Verdana" panose="020B0604030504040204" pitchFamily="34" charset="0"/>
                <a:ea typeface="Verdana" panose="020B0604030504040204" pitchFamily="34" charset="0"/>
              </a:rPr>
              <a:t>Considering the </a:t>
            </a:r>
            <a:r>
              <a:rPr lang="en-US" sz="1400" b="1" dirty="0">
                <a:latin typeface="Verdana" panose="020B0604030504040204" pitchFamily="34" charset="0"/>
                <a:ea typeface="Verdana" panose="020B0604030504040204" pitchFamily="34" charset="0"/>
              </a:rPr>
              <a:t>age group 70+</a:t>
            </a:r>
            <a:r>
              <a:rPr lang="en-US" sz="1400" dirty="0">
                <a:latin typeface="Verdana" panose="020B0604030504040204" pitchFamily="34" charset="0"/>
                <a:ea typeface="Verdana" panose="020B0604030504040204" pitchFamily="34" charset="0"/>
              </a:rPr>
              <a:t>, for most countries we see an increase in number of deaths but there are some exceptions: while </a:t>
            </a:r>
            <a:r>
              <a:rPr lang="en-US" sz="1400" dirty="0">
                <a:solidFill>
                  <a:schemeClr val="accent1">
                    <a:lumMod val="75000"/>
                  </a:schemeClr>
                </a:solidFill>
                <a:latin typeface="Verdana" panose="020B0604030504040204" pitchFamily="34" charset="0"/>
                <a:ea typeface="Verdana" panose="020B0604030504040204" pitchFamily="34" charset="0"/>
              </a:rPr>
              <a:t>China</a:t>
            </a:r>
            <a:r>
              <a:rPr lang="en-US" sz="1400" dirty="0">
                <a:latin typeface="Verdana" panose="020B0604030504040204" pitchFamily="34" charset="0"/>
                <a:ea typeface="Verdana" panose="020B0604030504040204" pitchFamily="34" charset="0"/>
              </a:rPr>
              <a:t>, </a:t>
            </a:r>
            <a:r>
              <a:rPr lang="en-US" sz="1400" dirty="0">
                <a:solidFill>
                  <a:schemeClr val="accent1">
                    <a:lumMod val="75000"/>
                  </a:schemeClr>
                </a:solidFill>
                <a:latin typeface="Verdana" panose="020B0604030504040204" pitchFamily="34" charset="0"/>
                <a:ea typeface="Verdana" panose="020B0604030504040204" pitchFamily="34" charset="0"/>
              </a:rPr>
              <a:t>Japan</a:t>
            </a:r>
            <a:r>
              <a:rPr lang="en-US" sz="1400" dirty="0">
                <a:latin typeface="Verdana" panose="020B0604030504040204" pitchFamily="34" charset="0"/>
                <a:ea typeface="Verdana" panose="020B0604030504040204" pitchFamily="34" charset="0"/>
              </a:rPr>
              <a:t>, </a:t>
            </a:r>
            <a:r>
              <a:rPr lang="en-US" sz="1400" dirty="0">
                <a:solidFill>
                  <a:schemeClr val="accent1">
                    <a:lumMod val="75000"/>
                  </a:schemeClr>
                </a:solidFill>
                <a:latin typeface="Verdana" panose="020B0604030504040204" pitchFamily="34" charset="0"/>
                <a:ea typeface="Verdana" panose="020B0604030504040204" pitchFamily="34" charset="0"/>
              </a:rPr>
              <a:t>India</a:t>
            </a:r>
            <a:r>
              <a:rPr lang="en-US" sz="1400" dirty="0">
                <a:latin typeface="Verdana" panose="020B0604030504040204" pitchFamily="34" charset="0"/>
                <a:ea typeface="Verdana" panose="020B0604030504040204" pitchFamily="34" charset="0"/>
              </a:rPr>
              <a:t> experienced a relevant increase in the last decade (an increase of around +33% for the first two and +23% for the last one), </a:t>
            </a:r>
            <a:r>
              <a:rPr lang="en-US" sz="1400" dirty="0">
                <a:solidFill>
                  <a:schemeClr val="accent1">
                    <a:lumMod val="75000"/>
                  </a:schemeClr>
                </a:solidFill>
                <a:latin typeface="Verdana" panose="020B0604030504040204" pitchFamily="34" charset="0"/>
                <a:ea typeface="Verdana" panose="020B0604030504040204" pitchFamily="34" charset="0"/>
              </a:rPr>
              <a:t>US</a:t>
            </a:r>
            <a:r>
              <a:rPr lang="en-US" sz="1400" dirty="0">
                <a:latin typeface="Verdana" panose="020B0604030504040204" pitchFamily="34" charset="0"/>
                <a:ea typeface="Verdana" panose="020B0604030504040204" pitchFamily="34" charset="0"/>
              </a:rPr>
              <a:t> had a small increase (+7%) and </a:t>
            </a:r>
            <a:r>
              <a:rPr lang="en-US" sz="1400" dirty="0">
                <a:solidFill>
                  <a:schemeClr val="accent1">
                    <a:lumMod val="75000"/>
                  </a:schemeClr>
                </a:solidFill>
                <a:latin typeface="Verdana" panose="020B0604030504040204" pitchFamily="34" charset="0"/>
                <a:ea typeface="Verdana" panose="020B0604030504040204" pitchFamily="34" charset="0"/>
              </a:rPr>
              <a:t>Russia</a:t>
            </a:r>
            <a:r>
              <a:rPr lang="en-US" sz="1400" dirty="0">
                <a:latin typeface="Verdana" panose="020B0604030504040204" pitchFamily="34" charset="0"/>
                <a:ea typeface="Verdana" panose="020B0604030504040204" pitchFamily="34" charset="0"/>
              </a:rPr>
              <a:t> had even a decrease (-4.4%).</a:t>
            </a:r>
          </a:p>
          <a:p>
            <a:endParaRPr lang="it-IT" dirty="0"/>
          </a:p>
        </p:txBody>
      </p:sp>
      <p:sp>
        <p:nvSpPr>
          <p:cNvPr id="3" name="CasellaDiTesto 2">
            <a:extLst>
              <a:ext uri="{FF2B5EF4-FFF2-40B4-BE49-F238E27FC236}">
                <a16:creationId xmlns:a16="http://schemas.microsoft.com/office/drawing/2014/main" id="{94C970FC-7656-333F-99EE-CE3CA34521A7}"/>
              </a:ext>
            </a:extLst>
          </p:cNvPr>
          <p:cNvSpPr txBox="1"/>
          <p:nvPr/>
        </p:nvSpPr>
        <p:spPr>
          <a:xfrm>
            <a:off x="1056443" y="3285403"/>
            <a:ext cx="10076155" cy="3407408"/>
          </a:xfrm>
          <a:prstGeom prst="rect">
            <a:avLst/>
          </a:prstGeom>
          <a:noFill/>
        </p:spPr>
        <p:txBody>
          <a:bodyPr wrap="square" rtlCol="0">
            <a:spAutoFit/>
          </a:bodyPr>
          <a:lstStyle/>
          <a:p>
            <a:pPr marL="342900" indent="-342900">
              <a:buFont typeface="+mj-lt"/>
              <a:buAutoNum type="arabicPeriod" startAt="3"/>
            </a:pPr>
            <a:endParaRPr lang="en-US" b="1" dirty="0">
              <a:latin typeface="Verdana" panose="020B0604030504040204" pitchFamily="34" charset="0"/>
              <a:ea typeface="Verdana" panose="020B0604030504040204" pitchFamily="34" charset="0"/>
            </a:endParaRPr>
          </a:p>
          <a:p>
            <a:pPr marL="342900" indent="-342900">
              <a:buFont typeface="+mj-lt"/>
              <a:buAutoNum type="arabicPeriod" startAt="3"/>
            </a:pPr>
            <a:r>
              <a:rPr lang="en-US" b="1" dirty="0">
                <a:latin typeface="Verdana" panose="020B0604030504040204" pitchFamily="34" charset="0"/>
                <a:ea typeface="Verdana" panose="020B0604030504040204" pitchFamily="34" charset="0"/>
              </a:rPr>
              <a:t>Which is the general trend? Do we notice a decrease or an increase in deaths from 1990 to 2019? </a:t>
            </a:r>
          </a:p>
          <a:p>
            <a:endParaRPr lang="en-US" dirty="0">
              <a:latin typeface="Verdana" panose="020B0604030504040204" pitchFamily="34" charset="0"/>
              <a:ea typeface="Verdana" panose="020B0604030504040204" pitchFamily="34" charset="0"/>
            </a:endParaRPr>
          </a:p>
          <a:p>
            <a:pPr algn="just">
              <a:lnSpc>
                <a:spcPct val="120000"/>
              </a:lnSpc>
            </a:pPr>
            <a:r>
              <a:rPr lang="en-US" sz="1400" dirty="0">
                <a:latin typeface="Verdana" panose="020B0604030504040204" pitchFamily="34" charset="0"/>
                <a:ea typeface="Verdana" panose="020B0604030504040204" pitchFamily="34" charset="0"/>
              </a:rPr>
              <a:t>The number of total deaths of the world has </a:t>
            </a:r>
            <a:r>
              <a:rPr lang="en-US" sz="1400" dirty="0">
                <a:solidFill>
                  <a:schemeClr val="accent1">
                    <a:lumMod val="75000"/>
                  </a:schemeClr>
                </a:solidFill>
                <a:latin typeface="Verdana" panose="020B0604030504040204" pitchFamily="34" charset="0"/>
                <a:ea typeface="Verdana" panose="020B0604030504040204" pitchFamily="34" charset="0"/>
              </a:rPr>
              <a:t>increased</a:t>
            </a:r>
            <a:r>
              <a:rPr lang="en-US" sz="1400" dirty="0">
                <a:latin typeface="Verdana" panose="020B0604030504040204" pitchFamily="34" charset="0"/>
                <a:ea typeface="Verdana" panose="020B0604030504040204" pitchFamily="34" charset="0"/>
              </a:rPr>
              <a:t> with an almost steady positive trend, passing from around 44 M in 1990 to 54M in 2019. </a:t>
            </a:r>
            <a:endParaRPr lang="en-US" sz="1400" b="1" dirty="0"/>
          </a:p>
          <a:p>
            <a:pPr algn="ctr">
              <a:lnSpc>
                <a:spcPct val="120000"/>
              </a:lnSpc>
            </a:pPr>
            <a:endParaRPr lang="en-US" b="1" dirty="0">
              <a:solidFill>
                <a:schemeClr val="accent1">
                  <a:lumMod val="50000"/>
                </a:schemeClr>
              </a:solidFill>
              <a:latin typeface="Verdana" panose="020B0604030504040204" pitchFamily="34" charset="0"/>
              <a:ea typeface="Verdana" panose="020B0604030504040204" pitchFamily="34" charset="0"/>
            </a:endParaRPr>
          </a:p>
          <a:p>
            <a:pPr algn="ctr">
              <a:lnSpc>
                <a:spcPct val="120000"/>
              </a:lnSpc>
            </a:pPr>
            <a:r>
              <a:rPr lang="en-US" b="1" dirty="0">
                <a:solidFill>
                  <a:schemeClr val="accent1">
                    <a:lumMod val="50000"/>
                  </a:schemeClr>
                </a:solidFill>
                <a:latin typeface="Verdana" panose="020B0604030504040204" pitchFamily="34" charset="0"/>
                <a:ea typeface="Verdana" panose="020B0604030504040204" pitchFamily="34" charset="0"/>
              </a:rPr>
              <a:t>Some extra considerations…</a:t>
            </a:r>
            <a:endParaRPr lang="en-US" sz="1500" dirty="0">
              <a:latin typeface="Verdana" panose="020B0604030504040204" pitchFamily="34" charset="0"/>
              <a:ea typeface="Verdana" panose="020B0604030504040204" pitchFamily="34" charset="0"/>
            </a:endParaRPr>
          </a:p>
          <a:p>
            <a:pPr>
              <a:lnSpc>
                <a:spcPct val="120000"/>
              </a:lnSpc>
            </a:pPr>
            <a:endParaRPr lang="en-US" sz="1500" dirty="0">
              <a:latin typeface="Verdana" panose="020B0604030504040204" pitchFamily="34" charset="0"/>
              <a:ea typeface="Verdana" panose="020B0604030504040204" pitchFamily="34" charset="0"/>
            </a:endParaRPr>
          </a:p>
          <a:p>
            <a:pPr algn="just">
              <a:lnSpc>
                <a:spcPct val="120000"/>
              </a:lnSpc>
            </a:pPr>
            <a:r>
              <a:rPr lang="en-US" sz="1400" dirty="0">
                <a:latin typeface="Verdana" panose="020B0604030504040204" pitchFamily="34" charset="0"/>
                <a:ea typeface="Verdana" panose="020B0604030504040204" pitchFamily="34" charset="0"/>
              </a:rPr>
              <a:t>As general knowledge we know that the world population is constantly increasing: therefore, some considerations on the decrease or increase of some of the causes of deaths according to how for each country the population changed would have led to some interesting conclusions.</a:t>
            </a:r>
          </a:p>
        </p:txBody>
      </p:sp>
    </p:spTree>
    <p:extLst>
      <p:ext uri="{BB962C8B-B14F-4D97-AF65-F5344CB8AC3E}">
        <p14:creationId xmlns:p14="http://schemas.microsoft.com/office/powerpoint/2010/main" val="43742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BB2CF9-D724-4031-A3C8-46C9654DD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9DAEB07-A1FC-48B8-9B97-85A3EAFEF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871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FFC558B0-E15A-4439-964A-E116796B9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677" y="2081322"/>
            <a:ext cx="239982" cy="1340860"/>
            <a:chOff x="51677" y="2081322"/>
            <a:chExt cx="239982" cy="1340860"/>
          </a:xfrm>
        </p:grpSpPr>
        <p:sp>
          <p:nvSpPr>
            <p:cNvPr id="13" name="Rectangle 2">
              <a:extLst>
                <a:ext uri="{FF2B5EF4-FFF2-40B4-BE49-F238E27FC236}">
                  <a16:creationId xmlns:a16="http://schemas.microsoft.com/office/drawing/2014/main" id="{6ED30F7C-0B80-4AF3-ABE5-6AB701D38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65108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59">
              <a:extLst>
                <a:ext uri="{FF2B5EF4-FFF2-40B4-BE49-F238E27FC236}">
                  <a16:creationId xmlns:a16="http://schemas.microsoft.com/office/drawing/2014/main" id="{F22687A1-9733-486E-BD02-80578A0CE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65108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
              <a:extLst>
                <a:ext uri="{FF2B5EF4-FFF2-40B4-BE49-F238E27FC236}">
                  <a16:creationId xmlns:a16="http://schemas.microsoft.com/office/drawing/2014/main" id="{B01704A8-E938-423E-9FDB-9519D24E3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50896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59">
              <a:extLst>
                <a:ext uri="{FF2B5EF4-FFF2-40B4-BE49-F238E27FC236}">
                  <a16:creationId xmlns:a16="http://schemas.microsoft.com/office/drawing/2014/main" id="{191149B4-3CAD-451F-AB8D-1ED6D7D02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50896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2">
              <a:extLst>
                <a:ext uri="{FF2B5EF4-FFF2-40B4-BE49-F238E27FC236}">
                  <a16:creationId xmlns:a16="http://schemas.microsoft.com/office/drawing/2014/main" id="{313271C8-C4C3-4B25-8E1F-11C0693A4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36685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59">
              <a:extLst>
                <a:ext uri="{FF2B5EF4-FFF2-40B4-BE49-F238E27FC236}">
                  <a16:creationId xmlns:a16="http://schemas.microsoft.com/office/drawing/2014/main" id="{3228CA6D-E75C-45B5-A1B7-5E02CAE02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36685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2">
              <a:extLst>
                <a:ext uri="{FF2B5EF4-FFF2-40B4-BE49-F238E27FC236}">
                  <a16:creationId xmlns:a16="http://schemas.microsoft.com/office/drawing/2014/main" id="{E3FDE651-896B-49A5-B70C-19B54EC13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22473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59">
              <a:extLst>
                <a:ext uri="{FF2B5EF4-FFF2-40B4-BE49-F238E27FC236}">
                  <a16:creationId xmlns:a16="http://schemas.microsoft.com/office/drawing/2014/main" id="{C409F776-BA43-44E6-A22A-151A5136F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22473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
              <a:extLst>
                <a:ext uri="{FF2B5EF4-FFF2-40B4-BE49-F238E27FC236}">
                  <a16:creationId xmlns:a16="http://schemas.microsoft.com/office/drawing/2014/main" id="{C846CA88-493D-4BC4-BD12-834B9CEF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1129" y="208262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59">
              <a:extLst>
                <a:ext uri="{FF2B5EF4-FFF2-40B4-BE49-F238E27FC236}">
                  <a16:creationId xmlns:a16="http://schemas.microsoft.com/office/drawing/2014/main" id="{D61E728B-8EC3-4C84-9150-06F5E7222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624" y="208262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
              <a:extLst>
                <a:ext uri="{FF2B5EF4-FFF2-40B4-BE49-F238E27FC236}">
                  <a16:creationId xmlns:a16="http://schemas.microsoft.com/office/drawing/2014/main" id="{4AAABEAB-E36B-4A29-9602-8F1AF3020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33616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59">
              <a:extLst>
                <a:ext uri="{FF2B5EF4-FFF2-40B4-BE49-F238E27FC236}">
                  <a16:creationId xmlns:a16="http://schemas.microsoft.com/office/drawing/2014/main" id="{24F9C51E-864B-4E60-AF1D-E6A3098CA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33616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
              <a:extLst>
                <a:ext uri="{FF2B5EF4-FFF2-40B4-BE49-F238E27FC236}">
                  <a16:creationId xmlns:a16="http://schemas.microsoft.com/office/drawing/2014/main" id="{0665AB40-0B54-4F21-B422-1F5C0EC05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321953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59">
              <a:extLst>
                <a:ext uri="{FF2B5EF4-FFF2-40B4-BE49-F238E27FC236}">
                  <a16:creationId xmlns:a16="http://schemas.microsoft.com/office/drawing/2014/main" id="{D1B8FEAC-124D-4A04-8DC2-CD077ACE6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321953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
              <a:extLst>
                <a:ext uri="{FF2B5EF4-FFF2-40B4-BE49-F238E27FC236}">
                  <a16:creationId xmlns:a16="http://schemas.microsoft.com/office/drawing/2014/main" id="{87566BE2-5047-4786-BE92-E80643CF6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307742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59">
              <a:extLst>
                <a:ext uri="{FF2B5EF4-FFF2-40B4-BE49-F238E27FC236}">
                  <a16:creationId xmlns:a16="http://schemas.microsoft.com/office/drawing/2014/main" id="{143C62C9-F75F-44C3-BFBE-1A3334146B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307742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
              <a:extLst>
                <a:ext uri="{FF2B5EF4-FFF2-40B4-BE49-F238E27FC236}">
                  <a16:creationId xmlns:a16="http://schemas.microsoft.com/office/drawing/2014/main" id="{E4E1C4B8-2FA9-4AED-B66D-595405B1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293530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59">
              <a:extLst>
                <a:ext uri="{FF2B5EF4-FFF2-40B4-BE49-F238E27FC236}">
                  <a16:creationId xmlns:a16="http://schemas.microsoft.com/office/drawing/2014/main" id="{A494CA6A-0021-4D21-A5BF-05BE30B8A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293530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2">
              <a:extLst>
                <a:ext uri="{FF2B5EF4-FFF2-40B4-BE49-F238E27FC236}">
                  <a16:creationId xmlns:a16="http://schemas.microsoft.com/office/drawing/2014/main" id="{AD5C6811-4EBA-49BA-AEA9-9A90CDC14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6879" y="279319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59">
              <a:extLst>
                <a:ext uri="{FF2B5EF4-FFF2-40B4-BE49-F238E27FC236}">
                  <a16:creationId xmlns:a16="http://schemas.microsoft.com/office/drawing/2014/main" id="{E9539E65-19A5-48E9-BCEA-DFA45E90F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374" y="279319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 name="Rectangle 33">
            <a:extLst>
              <a:ext uri="{FF2B5EF4-FFF2-40B4-BE49-F238E27FC236}">
                <a16:creationId xmlns:a16="http://schemas.microsoft.com/office/drawing/2014/main" id="{CF2C2511-1962-4C4B-BB77-3E0B893A8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itolo 1">
            <a:extLst>
              <a:ext uri="{FF2B5EF4-FFF2-40B4-BE49-F238E27FC236}">
                <a16:creationId xmlns:a16="http://schemas.microsoft.com/office/drawing/2014/main" id="{6432078C-00D7-5012-F70C-15461924D405}"/>
              </a:ext>
            </a:extLst>
          </p:cNvPr>
          <p:cNvSpPr txBox="1">
            <a:spLocks/>
          </p:cNvSpPr>
          <p:nvPr/>
        </p:nvSpPr>
        <p:spPr>
          <a:xfrm>
            <a:off x="1522476" y="719436"/>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b="1" i="1" dirty="0">
                <a:solidFill>
                  <a:schemeClr val="accent1">
                    <a:lumMod val="50000"/>
                  </a:schemeClr>
                </a:solidFill>
                <a:latin typeface="Verdana" panose="020B0604030504040204" pitchFamily="34" charset="0"/>
                <a:ea typeface="Verdana" panose="020B0604030504040204" pitchFamily="34" charset="0"/>
              </a:rPr>
              <a:t>THANK YOU</a:t>
            </a:r>
          </a:p>
        </p:txBody>
      </p:sp>
      <p:sp>
        <p:nvSpPr>
          <p:cNvPr id="5" name="CasellaDiTesto 4">
            <a:extLst>
              <a:ext uri="{FF2B5EF4-FFF2-40B4-BE49-F238E27FC236}">
                <a16:creationId xmlns:a16="http://schemas.microsoft.com/office/drawing/2014/main" id="{B72AC5D8-CC2D-DFFD-9F7C-F8FDFCA141F3}"/>
              </a:ext>
            </a:extLst>
          </p:cNvPr>
          <p:cNvSpPr txBox="1"/>
          <p:nvPr/>
        </p:nvSpPr>
        <p:spPr>
          <a:xfrm>
            <a:off x="3502671" y="5430202"/>
            <a:ext cx="5183609" cy="646331"/>
          </a:xfrm>
          <a:prstGeom prst="rect">
            <a:avLst/>
          </a:prstGeom>
          <a:noFill/>
        </p:spPr>
        <p:txBody>
          <a:bodyPr wrap="square" rtlCol="0">
            <a:spAutoFit/>
          </a:bodyPr>
          <a:lstStyle/>
          <a:p>
            <a:r>
              <a:rPr lang="it-IT" dirty="0">
                <a:latin typeface="Verdana" panose="020B0604030504040204" pitchFamily="34" charset="0"/>
                <a:ea typeface="Verdana" panose="020B0604030504040204" pitchFamily="34" charset="0"/>
              </a:rPr>
              <a:t>Alessandro Platania &amp; Gaia Sandra Schillaci</a:t>
            </a:r>
          </a:p>
          <a:p>
            <a:endParaRPr lang="it-IT" dirty="0"/>
          </a:p>
        </p:txBody>
      </p:sp>
    </p:spTree>
    <p:extLst>
      <p:ext uri="{BB962C8B-B14F-4D97-AF65-F5344CB8AC3E}">
        <p14:creationId xmlns:p14="http://schemas.microsoft.com/office/powerpoint/2010/main" val="1206885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981A1F52-E826-EA6C-792C-58AD7DB5B65D}"/>
              </a:ext>
            </a:extLst>
          </p:cNvPr>
          <p:cNvPicPr>
            <a:picLocks noChangeAspect="1"/>
          </p:cNvPicPr>
          <p:nvPr/>
        </p:nvPicPr>
        <p:blipFill>
          <a:blip r:embed="rId2"/>
          <a:stretch>
            <a:fillRect/>
          </a:stretch>
        </p:blipFill>
        <p:spPr>
          <a:xfrm>
            <a:off x="7830222" y="4690459"/>
            <a:ext cx="4081828" cy="2043554"/>
          </a:xfrm>
          <a:prstGeom prst="rect">
            <a:avLst/>
          </a:prstGeom>
        </p:spPr>
      </p:pic>
      <p:pic>
        <p:nvPicPr>
          <p:cNvPr id="14" name="Immagine 13">
            <a:extLst>
              <a:ext uri="{FF2B5EF4-FFF2-40B4-BE49-F238E27FC236}">
                <a16:creationId xmlns:a16="http://schemas.microsoft.com/office/drawing/2014/main" id="{B21F8B10-A237-9A46-4ABB-462B067F6F92}"/>
              </a:ext>
            </a:extLst>
          </p:cNvPr>
          <p:cNvPicPr>
            <a:picLocks noChangeAspect="1"/>
          </p:cNvPicPr>
          <p:nvPr/>
        </p:nvPicPr>
        <p:blipFill>
          <a:blip r:embed="rId3"/>
          <a:stretch>
            <a:fillRect/>
          </a:stretch>
        </p:blipFill>
        <p:spPr>
          <a:xfrm>
            <a:off x="3822124" y="2151875"/>
            <a:ext cx="4599053" cy="2646681"/>
          </a:xfrm>
          <a:prstGeom prst="rect">
            <a:avLst/>
          </a:prstGeom>
        </p:spPr>
      </p:pic>
      <p:pic>
        <p:nvPicPr>
          <p:cNvPr id="11" name="Immagine 10" descr="Immagine che contiene tavolo&#10;&#10;Descrizione generata automaticamente">
            <a:extLst>
              <a:ext uri="{FF2B5EF4-FFF2-40B4-BE49-F238E27FC236}">
                <a16:creationId xmlns:a16="http://schemas.microsoft.com/office/drawing/2014/main" id="{B6458F17-AFAB-322E-8C22-9BBB2A62E1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153" y="4787239"/>
            <a:ext cx="4081828" cy="1967769"/>
          </a:xfrm>
          <a:prstGeom prst="rect">
            <a:avLst/>
          </a:prstGeom>
        </p:spPr>
      </p:pic>
      <p:pic>
        <p:nvPicPr>
          <p:cNvPr id="4" name="Immagine 3">
            <a:extLst>
              <a:ext uri="{FF2B5EF4-FFF2-40B4-BE49-F238E27FC236}">
                <a16:creationId xmlns:a16="http://schemas.microsoft.com/office/drawing/2014/main" id="{751B12AA-51EB-DA9B-F022-746C36801C94}"/>
              </a:ext>
            </a:extLst>
          </p:cNvPr>
          <p:cNvPicPr>
            <a:picLocks noChangeAspect="1"/>
          </p:cNvPicPr>
          <p:nvPr/>
        </p:nvPicPr>
        <p:blipFill rotWithShape="1">
          <a:blip r:embed="rId5"/>
          <a:srcRect t="-1" b="1727"/>
          <a:stretch/>
        </p:blipFill>
        <p:spPr>
          <a:xfrm>
            <a:off x="184358" y="118224"/>
            <a:ext cx="4129624" cy="2044968"/>
          </a:xfrm>
          <a:prstGeom prst="rect">
            <a:avLst/>
          </a:prstGeom>
        </p:spPr>
      </p:pic>
      <p:pic>
        <p:nvPicPr>
          <p:cNvPr id="8" name="Immagine 7">
            <a:extLst>
              <a:ext uri="{FF2B5EF4-FFF2-40B4-BE49-F238E27FC236}">
                <a16:creationId xmlns:a16="http://schemas.microsoft.com/office/drawing/2014/main" id="{7FDB777E-0481-774D-6686-FA6A3841E790}"/>
              </a:ext>
            </a:extLst>
          </p:cNvPr>
          <p:cNvPicPr>
            <a:picLocks noChangeAspect="1"/>
          </p:cNvPicPr>
          <p:nvPr/>
        </p:nvPicPr>
        <p:blipFill>
          <a:blip r:embed="rId6"/>
          <a:stretch>
            <a:fillRect/>
          </a:stretch>
        </p:blipFill>
        <p:spPr>
          <a:xfrm>
            <a:off x="7760718" y="98305"/>
            <a:ext cx="4246923" cy="2093166"/>
          </a:xfrm>
          <a:prstGeom prst="rect">
            <a:avLst/>
          </a:prstGeom>
        </p:spPr>
      </p:pic>
    </p:spTree>
    <p:extLst>
      <p:ext uri="{BB962C8B-B14F-4D97-AF65-F5344CB8AC3E}">
        <p14:creationId xmlns:p14="http://schemas.microsoft.com/office/powerpoint/2010/main" val="237442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4FD1CD5-D837-1CF7-9CB1-9155EC481B25}"/>
              </a:ext>
            </a:extLst>
          </p:cNvPr>
          <p:cNvSpPr>
            <a:spLocks noGrp="1"/>
          </p:cNvSpPr>
          <p:nvPr>
            <p:ph type="ctrTitle"/>
          </p:nvPr>
        </p:nvSpPr>
        <p:spPr>
          <a:xfrm>
            <a:off x="6516491" y="306968"/>
            <a:ext cx="5393135" cy="1297115"/>
          </a:xfrm>
        </p:spPr>
        <p:txBody>
          <a:bodyPr anchor="t">
            <a:normAutofit fontScale="90000"/>
          </a:bodyPr>
          <a:lstStyle/>
          <a:p>
            <a:r>
              <a:rPr lang="it-IT" sz="4400" dirty="0">
                <a:solidFill>
                  <a:schemeClr val="accent1">
                    <a:lumMod val="50000"/>
                  </a:schemeClr>
                </a:solidFill>
                <a:latin typeface="Verdana" panose="020B0604030504040204" pitchFamily="34" charset="0"/>
                <a:ea typeface="Verdana" panose="020B0604030504040204" pitchFamily="34" charset="0"/>
              </a:rPr>
              <a:t>Business </a:t>
            </a:r>
            <a:r>
              <a:rPr lang="it-IT" sz="4400" dirty="0" err="1">
                <a:solidFill>
                  <a:schemeClr val="accent1">
                    <a:lumMod val="50000"/>
                  </a:schemeClr>
                </a:solidFill>
                <a:latin typeface="Verdana" panose="020B0604030504040204" pitchFamily="34" charset="0"/>
                <a:ea typeface="Verdana" panose="020B0604030504040204" pitchFamily="34" charset="0"/>
              </a:rPr>
              <a:t>Questions</a:t>
            </a:r>
            <a:endParaRPr lang="it-IT" sz="4400" dirty="0">
              <a:solidFill>
                <a:schemeClr val="accent1">
                  <a:lumMod val="50000"/>
                </a:schemeClr>
              </a:solidFill>
              <a:latin typeface="Verdana" panose="020B0604030504040204" pitchFamily="34" charset="0"/>
              <a:ea typeface="Verdana" panose="020B0604030504040204" pitchFamily="34" charset="0"/>
            </a:endParaRPr>
          </a:p>
        </p:txBody>
      </p:sp>
      <p:pic>
        <p:nvPicPr>
          <p:cNvPr id="7" name="Graphic 6" descr="Guida sottile">
            <a:extLst>
              <a:ext uri="{FF2B5EF4-FFF2-40B4-BE49-F238E27FC236}">
                <a16:creationId xmlns:a16="http://schemas.microsoft.com/office/drawing/2014/main" id="{24FBF7E3-CBCF-097F-4287-0940FA107C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CasellaDiTesto 3">
            <a:extLst>
              <a:ext uri="{FF2B5EF4-FFF2-40B4-BE49-F238E27FC236}">
                <a16:creationId xmlns:a16="http://schemas.microsoft.com/office/drawing/2014/main" id="{DC8AD457-792B-86F9-82C5-2823FF0317AC}"/>
              </a:ext>
            </a:extLst>
          </p:cNvPr>
          <p:cNvSpPr txBox="1"/>
          <p:nvPr/>
        </p:nvSpPr>
        <p:spPr>
          <a:xfrm>
            <a:off x="6469599" y="1221368"/>
            <a:ext cx="5257804" cy="5846729"/>
          </a:xfrm>
          <a:prstGeom prst="rect">
            <a:avLst/>
          </a:prstGeom>
          <a:noFill/>
        </p:spPr>
        <p:txBody>
          <a:bodyPr wrap="square" rtlCol="0">
            <a:spAutoFit/>
          </a:bodyPr>
          <a:lstStyle/>
          <a:p>
            <a:pPr marL="342900" indent="-342900" algn="just" rtl="0">
              <a:spcBef>
                <a:spcPts val="1000"/>
              </a:spcBef>
              <a:spcAft>
                <a:spcPts val="1200"/>
              </a:spcAft>
              <a:buFont typeface="+mj-lt"/>
              <a:buAutoNum type="arabicPeriod"/>
            </a:pPr>
            <a:r>
              <a:rPr lang="en-US" sz="1400" b="1" i="0" u="none" strike="noStrike" dirty="0">
                <a:solidFill>
                  <a:schemeClr val="accent1">
                    <a:lumMod val="50000"/>
                  </a:schemeClr>
                </a:solidFill>
                <a:effectLst/>
                <a:latin typeface="Verdana" panose="020B0604030504040204" pitchFamily="34" charset="0"/>
                <a:ea typeface="Verdana" panose="020B0604030504040204" pitchFamily="34" charset="0"/>
              </a:rPr>
              <a:t>Considering the WHO regions</a:t>
            </a:r>
            <a:r>
              <a:rPr lang="en-US" sz="1400" b="0" i="0" u="none" strike="noStrike" dirty="0">
                <a:solidFill>
                  <a:schemeClr val="accent1">
                    <a:lumMod val="50000"/>
                  </a:schemeClr>
                </a:solidFill>
                <a:effectLst/>
                <a:latin typeface="Verdana" panose="020B0604030504040204" pitchFamily="34" charset="0"/>
                <a:ea typeface="Verdana" panose="020B0604030504040204" pitchFamily="34" charset="0"/>
              </a:rPr>
              <a:t>:</a:t>
            </a:r>
          </a:p>
          <a:p>
            <a:pPr marL="457200" algn="just" rtl="0" fontAlgn="base">
              <a:lnSpc>
                <a:spcPct val="110000"/>
              </a:lnSpc>
              <a:spcBef>
                <a:spcPts val="0"/>
              </a:spcBef>
              <a:spcAft>
                <a:spcPts val="0"/>
              </a:spcAft>
            </a:pPr>
            <a:r>
              <a:rPr lang="en-US" sz="1400" dirty="0">
                <a:solidFill>
                  <a:srgbClr val="000000"/>
                </a:solidFill>
                <a:latin typeface="Verdana" panose="020B0604030504040204" pitchFamily="34" charset="0"/>
                <a:ea typeface="Verdana" panose="020B0604030504040204" pitchFamily="34" charset="0"/>
              </a:rPr>
              <a:t>a</a:t>
            </a:r>
            <a:r>
              <a:rPr lang="en-US" sz="1400" b="0" i="0" u="none" strike="noStrike" dirty="0">
                <a:solidFill>
                  <a:srgbClr val="000000"/>
                </a:solidFill>
                <a:effectLst/>
                <a:latin typeface="Verdana" panose="020B0604030504040204" pitchFamily="34" charset="0"/>
                <a:ea typeface="Verdana" panose="020B0604030504040204" pitchFamily="34" charset="0"/>
              </a:rPr>
              <a:t>. Which is the most common cause of death? </a:t>
            </a:r>
          </a:p>
          <a:p>
            <a:pPr marL="457200" algn="just" rtl="0" fontAlgn="base">
              <a:lnSpc>
                <a:spcPct val="110000"/>
              </a:lnSpc>
              <a:spcBef>
                <a:spcPts val="0"/>
              </a:spcBef>
              <a:spcAft>
                <a:spcPts val="0"/>
              </a:spcAft>
            </a:pPr>
            <a:r>
              <a:rPr lang="en-US" sz="1400" dirty="0">
                <a:solidFill>
                  <a:srgbClr val="000000"/>
                </a:solidFill>
                <a:latin typeface="Verdana" panose="020B0604030504040204" pitchFamily="34" charset="0"/>
                <a:ea typeface="Verdana" panose="020B0604030504040204" pitchFamily="34" charset="0"/>
              </a:rPr>
              <a:t>b</a:t>
            </a:r>
            <a:r>
              <a:rPr lang="en-US" sz="1400" b="0" i="0" u="none" strike="noStrike" dirty="0">
                <a:solidFill>
                  <a:srgbClr val="000000"/>
                </a:solidFill>
                <a:effectLst/>
                <a:latin typeface="Verdana" panose="020B0604030504040204" pitchFamily="34" charset="0"/>
                <a:ea typeface="Verdana" panose="020B0604030504040204" pitchFamily="34" charset="0"/>
              </a:rPr>
              <a:t>. In which WHO regions do we observe the highest number of deaths?</a:t>
            </a:r>
          </a:p>
          <a:p>
            <a:pPr marL="457200" algn="just" rtl="0" fontAlgn="base">
              <a:lnSpc>
                <a:spcPct val="110000"/>
              </a:lnSpc>
              <a:spcBef>
                <a:spcPts val="0"/>
              </a:spcBef>
              <a:spcAft>
                <a:spcPts val="0"/>
              </a:spcAft>
            </a:pPr>
            <a:r>
              <a:rPr lang="en-US" sz="1400" b="0" i="0" u="none" strike="noStrike" dirty="0">
                <a:solidFill>
                  <a:srgbClr val="000000"/>
                </a:solidFill>
                <a:effectLst/>
                <a:latin typeface="Verdana" panose="020B0604030504040204" pitchFamily="34" charset="0"/>
                <a:ea typeface="Verdana" panose="020B0604030504040204" pitchFamily="34" charset="0"/>
              </a:rPr>
              <a:t>c. How did the number of deaths change from 1990 to 2019?  </a:t>
            </a:r>
          </a:p>
          <a:p>
            <a:pPr marL="457200" algn="just" rtl="0" fontAlgn="base">
              <a:lnSpc>
                <a:spcPct val="110000"/>
              </a:lnSpc>
              <a:spcBef>
                <a:spcPts val="0"/>
              </a:spcBef>
              <a:spcAft>
                <a:spcPts val="1200"/>
              </a:spcAft>
            </a:pPr>
            <a:r>
              <a:rPr lang="en-US" sz="1400" dirty="0">
                <a:solidFill>
                  <a:srgbClr val="000000"/>
                </a:solidFill>
                <a:latin typeface="Verdana" panose="020B0604030504040204" pitchFamily="34" charset="0"/>
                <a:ea typeface="Verdana" panose="020B0604030504040204" pitchFamily="34" charset="0"/>
              </a:rPr>
              <a:t>d. </a:t>
            </a:r>
            <a:r>
              <a:rPr lang="en-US" sz="1400" b="0" i="0" u="none" strike="noStrike" dirty="0">
                <a:solidFill>
                  <a:srgbClr val="000000"/>
                </a:solidFill>
                <a:effectLst/>
                <a:latin typeface="Verdana" panose="020B0604030504040204" pitchFamily="34" charset="0"/>
                <a:ea typeface="Verdana" panose="020B0604030504040204" pitchFamily="34" charset="0"/>
              </a:rPr>
              <a:t>Taking into account the time frame, can we draw some insights?</a:t>
            </a:r>
          </a:p>
          <a:p>
            <a:pPr marL="342900" indent="-342900" algn="just" rtl="0" fontAlgn="base">
              <a:spcBef>
                <a:spcPts val="1000"/>
              </a:spcBef>
              <a:spcAft>
                <a:spcPts val="0"/>
              </a:spcAft>
              <a:buFont typeface="+mj-lt"/>
              <a:buAutoNum type="arabicPeriod" startAt="2"/>
            </a:pPr>
            <a:r>
              <a:rPr lang="en-US" sz="1400" b="1" i="0" u="none" strike="noStrike" dirty="0">
                <a:solidFill>
                  <a:schemeClr val="accent1">
                    <a:lumMod val="50000"/>
                  </a:schemeClr>
                </a:solidFill>
                <a:effectLst/>
                <a:latin typeface="Verdana" panose="020B0604030504040204" pitchFamily="34" charset="0"/>
                <a:ea typeface="Verdana" panose="020B0604030504040204" pitchFamily="34" charset="0"/>
              </a:rPr>
              <a:t>Considering the age groups:</a:t>
            </a:r>
            <a:endParaRPr lang="en-US" sz="1400" b="0" i="0" u="none" strike="noStrike" dirty="0">
              <a:solidFill>
                <a:schemeClr val="accent1">
                  <a:lumMod val="50000"/>
                </a:schemeClr>
              </a:solidFill>
              <a:effectLst/>
              <a:latin typeface="Verdana" panose="020B0604030504040204" pitchFamily="34" charset="0"/>
              <a:ea typeface="Verdana" panose="020B0604030504040204" pitchFamily="34" charset="0"/>
            </a:endParaRPr>
          </a:p>
          <a:p>
            <a:pPr marL="457200" algn="just" rtl="0" fontAlgn="base">
              <a:spcBef>
                <a:spcPts val="0"/>
              </a:spcBef>
              <a:spcAft>
                <a:spcPts val="0"/>
              </a:spcAft>
            </a:pPr>
            <a:endParaRPr lang="en-US" sz="1400" b="0" i="0" u="none" strike="noStrike" dirty="0">
              <a:solidFill>
                <a:srgbClr val="000000"/>
              </a:solidFill>
              <a:effectLst/>
              <a:latin typeface="Verdana" panose="020B0604030504040204" pitchFamily="34" charset="0"/>
              <a:ea typeface="Verdana" panose="020B0604030504040204" pitchFamily="34" charset="0"/>
            </a:endParaRPr>
          </a:p>
          <a:p>
            <a:pPr marL="457200" algn="just" rtl="0" fontAlgn="base">
              <a:lnSpc>
                <a:spcPct val="110000"/>
              </a:lnSpc>
              <a:spcBef>
                <a:spcPts val="0"/>
              </a:spcBef>
              <a:spcAft>
                <a:spcPts val="0"/>
              </a:spcAft>
            </a:pPr>
            <a:r>
              <a:rPr lang="en-US" sz="1400" dirty="0">
                <a:solidFill>
                  <a:srgbClr val="000000"/>
                </a:solidFill>
                <a:latin typeface="Verdana" panose="020B0604030504040204" pitchFamily="34" charset="0"/>
                <a:ea typeface="Verdana" panose="020B0604030504040204" pitchFamily="34" charset="0"/>
              </a:rPr>
              <a:t>a</a:t>
            </a:r>
            <a:r>
              <a:rPr lang="en-US" sz="1400" b="0" i="0" u="none" strike="noStrike" dirty="0">
                <a:solidFill>
                  <a:srgbClr val="000000"/>
                </a:solidFill>
                <a:effectLst/>
                <a:latin typeface="Verdana" panose="020B0604030504040204" pitchFamily="34" charset="0"/>
                <a:ea typeface="Verdana" panose="020B0604030504040204" pitchFamily="34" charset="0"/>
              </a:rPr>
              <a:t>. Which is the most common cause of death?</a:t>
            </a:r>
          </a:p>
          <a:p>
            <a:pPr marL="457200" algn="just" rtl="0" fontAlgn="base">
              <a:lnSpc>
                <a:spcPct val="110000"/>
              </a:lnSpc>
              <a:spcBef>
                <a:spcPts val="0"/>
              </a:spcBef>
              <a:spcAft>
                <a:spcPts val="0"/>
              </a:spcAft>
            </a:pPr>
            <a:r>
              <a:rPr lang="en-US" sz="1400" dirty="0">
                <a:solidFill>
                  <a:srgbClr val="000000"/>
                </a:solidFill>
                <a:latin typeface="Verdana" panose="020B0604030504040204" pitchFamily="34" charset="0"/>
                <a:ea typeface="Verdana" panose="020B0604030504040204" pitchFamily="34" charset="0"/>
              </a:rPr>
              <a:t>b</a:t>
            </a:r>
            <a:r>
              <a:rPr lang="en-US" sz="1400" b="0" i="0" u="none" strike="noStrike" dirty="0">
                <a:solidFill>
                  <a:srgbClr val="000000"/>
                </a:solidFill>
                <a:effectLst/>
                <a:latin typeface="Verdana" panose="020B0604030504040204" pitchFamily="34" charset="0"/>
                <a:ea typeface="Verdana" panose="020B0604030504040204" pitchFamily="34" charset="0"/>
              </a:rPr>
              <a:t>. In which age group do we observe the highest number of deaths? </a:t>
            </a:r>
          </a:p>
          <a:p>
            <a:pPr marL="457200" algn="just" rtl="0" fontAlgn="base">
              <a:lnSpc>
                <a:spcPct val="110000"/>
              </a:lnSpc>
              <a:spcBef>
                <a:spcPts val="0"/>
              </a:spcBef>
              <a:spcAft>
                <a:spcPts val="0"/>
              </a:spcAft>
            </a:pPr>
            <a:r>
              <a:rPr lang="en-US" sz="1400" dirty="0">
                <a:solidFill>
                  <a:srgbClr val="000000"/>
                </a:solidFill>
                <a:latin typeface="Verdana" panose="020B0604030504040204" pitchFamily="34" charset="0"/>
                <a:ea typeface="Verdana" panose="020B0604030504040204" pitchFamily="34" charset="0"/>
              </a:rPr>
              <a:t>c</a:t>
            </a:r>
            <a:r>
              <a:rPr lang="en-US" sz="1400" b="0" i="0" u="none" strike="noStrike" dirty="0">
                <a:solidFill>
                  <a:srgbClr val="000000"/>
                </a:solidFill>
                <a:effectLst/>
                <a:latin typeface="Verdana" panose="020B0604030504040204" pitchFamily="34" charset="0"/>
                <a:ea typeface="Verdana" panose="020B0604030504040204" pitchFamily="34" charset="0"/>
              </a:rPr>
              <a:t>. Where do we observe the highest number of deaths?</a:t>
            </a:r>
          </a:p>
          <a:p>
            <a:pPr marL="457200" algn="just" rtl="0" fontAlgn="base">
              <a:lnSpc>
                <a:spcPct val="110000"/>
              </a:lnSpc>
              <a:spcBef>
                <a:spcPts val="0"/>
              </a:spcBef>
              <a:spcAft>
                <a:spcPts val="0"/>
              </a:spcAft>
            </a:pPr>
            <a:r>
              <a:rPr lang="en-US" sz="1400" dirty="0">
                <a:solidFill>
                  <a:srgbClr val="000000"/>
                </a:solidFill>
                <a:latin typeface="Verdana" panose="020B0604030504040204" pitchFamily="34" charset="0"/>
                <a:ea typeface="Verdana" panose="020B0604030504040204" pitchFamily="34" charset="0"/>
              </a:rPr>
              <a:t>d</a:t>
            </a:r>
            <a:r>
              <a:rPr lang="en-US" sz="1400" b="0" i="0" u="none" strike="noStrike" dirty="0">
                <a:solidFill>
                  <a:srgbClr val="000000"/>
                </a:solidFill>
                <a:effectLst/>
                <a:latin typeface="Verdana" panose="020B0604030504040204" pitchFamily="34" charset="0"/>
                <a:ea typeface="Verdana" panose="020B0604030504040204" pitchFamily="34" charset="0"/>
              </a:rPr>
              <a:t>. Taking into account the time frame, can we draw some insights?</a:t>
            </a:r>
          </a:p>
          <a:p>
            <a:pPr marL="457200" algn="just" rtl="0" fontAlgn="base">
              <a:spcBef>
                <a:spcPts val="0"/>
              </a:spcBef>
              <a:spcAft>
                <a:spcPts val="0"/>
              </a:spcAft>
              <a:buFont typeface="+mj-lt"/>
              <a:buAutoNum type="arabicPeriod" startAt="2"/>
            </a:pPr>
            <a:endParaRPr lang="en-US" sz="1400" b="0" i="0" u="none" strike="noStrike" dirty="0">
              <a:solidFill>
                <a:schemeClr val="accent1">
                  <a:lumMod val="50000"/>
                </a:schemeClr>
              </a:solidFill>
              <a:effectLst/>
              <a:latin typeface="Verdana" panose="020B0604030504040204" pitchFamily="34" charset="0"/>
              <a:ea typeface="Verdana" panose="020B0604030504040204" pitchFamily="34" charset="0"/>
            </a:endParaRPr>
          </a:p>
          <a:p>
            <a:pPr marL="342900" indent="-342900" algn="just" rtl="0" fontAlgn="base">
              <a:spcBef>
                <a:spcPts val="0"/>
              </a:spcBef>
              <a:spcAft>
                <a:spcPts val="0"/>
              </a:spcAft>
              <a:buFont typeface="+mj-lt"/>
              <a:buAutoNum type="arabicPeriod" startAt="3"/>
            </a:pPr>
            <a:r>
              <a:rPr lang="en-US" sz="1400" b="1" i="0" u="none" strike="noStrike" dirty="0">
                <a:solidFill>
                  <a:schemeClr val="accent1">
                    <a:lumMod val="50000"/>
                  </a:schemeClr>
                </a:solidFill>
                <a:effectLst/>
                <a:latin typeface="Verdana" panose="020B0604030504040204" pitchFamily="34" charset="0"/>
                <a:ea typeface="Verdana" panose="020B0604030504040204" pitchFamily="34" charset="0"/>
              </a:rPr>
              <a:t>Which is the general trend? Do we notice a decrease or an increase in deaths from 1990 to 2019?</a:t>
            </a:r>
          </a:p>
          <a:p>
            <a:pPr marL="342900" indent="-342900" rtl="0" fontAlgn="base">
              <a:spcBef>
                <a:spcPts val="0"/>
              </a:spcBef>
              <a:spcAft>
                <a:spcPts val="0"/>
              </a:spcAft>
              <a:buFont typeface="+mj-lt"/>
              <a:buAutoNum type="arabicPeriod" startAt="3"/>
            </a:pPr>
            <a:endParaRPr lang="en-US" sz="1400" b="0" i="0" u="none" strike="noStrike" dirty="0">
              <a:solidFill>
                <a:srgbClr val="000000"/>
              </a:solidFill>
              <a:effectLst/>
              <a:latin typeface="Verdana" panose="020B0604030504040204" pitchFamily="34" charset="0"/>
              <a:ea typeface="Verdana" panose="020B0604030504040204" pitchFamily="34" charset="0"/>
            </a:endParaRPr>
          </a:p>
          <a:p>
            <a:endParaRPr lang="it-IT" dirty="0"/>
          </a:p>
        </p:txBody>
      </p:sp>
    </p:spTree>
    <p:extLst>
      <p:ext uri="{BB962C8B-B14F-4D97-AF65-F5344CB8AC3E}">
        <p14:creationId xmlns:p14="http://schemas.microsoft.com/office/powerpoint/2010/main" val="37510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30">
            <a:extLst>
              <a:ext uri="{FF2B5EF4-FFF2-40B4-BE49-F238E27FC236}">
                <a16:creationId xmlns:a16="http://schemas.microsoft.com/office/drawing/2014/main" id="{14FB2BD5-6AAB-46F7-A8D1-665DAE973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3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3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36">
            <a:extLst>
              <a:ext uri="{FF2B5EF4-FFF2-40B4-BE49-F238E27FC236}">
                <a16:creationId xmlns:a16="http://schemas.microsoft.com/office/drawing/2014/main" id="{B429BAE5-B200-4FC0-BBC1-8D7C57D1D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71" y="0"/>
            <a:ext cx="751456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FF2654C-CF99-3B7F-2FD5-A82064C94127}"/>
              </a:ext>
            </a:extLst>
          </p:cNvPr>
          <p:cNvSpPr>
            <a:spLocks noGrp="1"/>
          </p:cNvSpPr>
          <p:nvPr>
            <p:ph type="ctrTitle"/>
          </p:nvPr>
        </p:nvSpPr>
        <p:spPr>
          <a:xfrm>
            <a:off x="2788964" y="1095617"/>
            <a:ext cx="6611024" cy="4666765"/>
          </a:xfrm>
        </p:spPr>
        <p:txBody>
          <a:bodyPr anchor="ctr">
            <a:normAutofit/>
          </a:bodyPr>
          <a:lstStyle/>
          <a:p>
            <a:r>
              <a:rPr lang="it-IT" dirty="0">
                <a:solidFill>
                  <a:schemeClr val="accent1">
                    <a:lumMod val="50000"/>
                  </a:schemeClr>
                </a:solidFill>
                <a:latin typeface="Verdana" panose="020B0604030504040204" pitchFamily="34" charset="0"/>
                <a:ea typeface="Verdana" panose="020B0604030504040204" pitchFamily="34" charset="0"/>
              </a:rPr>
              <a:t>ETL PROCESS</a:t>
            </a:r>
          </a:p>
        </p:txBody>
      </p:sp>
      <p:grpSp>
        <p:nvGrpSpPr>
          <p:cNvPr id="64" name="Group 38">
            <a:extLst>
              <a:ext uri="{FF2B5EF4-FFF2-40B4-BE49-F238E27FC236}">
                <a16:creationId xmlns:a16="http://schemas.microsoft.com/office/drawing/2014/main" id="{31D279A5-A726-4EB1-8C82-5DCAD7206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65" name="Rectangle 64">
              <a:extLst>
                <a:ext uri="{FF2B5EF4-FFF2-40B4-BE49-F238E27FC236}">
                  <a16:creationId xmlns:a16="http://schemas.microsoft.com/office/drawing/2014/main" id="{1CE5924F-E0EC-42CC-8DEC-805AA13DE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6">
              <a:extLst>
                <a:ext uri="{FF2B5EF4-FFF2-40B4-BE49-F238E27FC236}">
                  <a16:creationId xmlns:a16="http://schemas.microsoft.com/office/drawing/2014/main" id="{8E307F87-8A04-4995-972E-FDA64B90C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4">
              <a:extLst>
                <a:ext uri="{FF2B5EF4-FFF2-40B4-BE49-F238E27FC236}">
                  <a16:creationId xmlns:a16="http://schemas.microsoft.com/office/drawing/2014/main" id="{B4F94FEB-6437-4F82-8162-102CD0F5A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AA0E57C3-AF35-4479-921A-4DE8AEE16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D90A8767-9020-4331-B099-51AE678E5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0E99A61B-8C5D-495B-B1E3-EDE182F2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F8091840-442B-48FC-B52B-A30A33D1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ABA7ECAD-216B-44A5-B7A8-F01B7A61EC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7C542924-4C61-497C-823F-6DABE94F3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DA58E6AB-0D24-4203-BB36-23C46E1D45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1786210C-FC2B-42A8-B9AD-B59D7BC74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6631C158-3987-4246-A8F0-A446381D3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7F89EDD3-5511-4A57-AAD1-2D188E9C4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1D993D38-1E01-4DFD-A5D0-0A3781CDB0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4">
              <a:extLst>
                <a:ext uri="{FF2B5EF4-FFF2-40B4-BE49-F238E27FC236}">
                  <a16:creationId xmlns:a16="http://schemas.microsoft.com/office/drawing/2014/main" id="{D6FE807E-293A-446E-9F8F-3B87D763B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6">
              <a:extLst>
                <a:ext uri="{FF2B5EF4-FFF2-40B4-BE49-F238E27FC236}">
                  <a16:creationId xmlns:a16="http://schemas.microsoft.com/office/drawing/2014/main" id="{4AC0B35E-8639-4057-9E0B-8109D67F8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4">
              <a:extLst>
                <a:ext uri="{FF2B5EF4-FFF2-40B4-BE49-F238E27FC236}">
                  <a16:creationId xmlns:a16="http://schemas.microsoft.com/office/drawing/2014/main" id="{1892F8C1-D3BE-441F-BAB0-F3F7D6CA4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EF068311-5A24-4E53-9104-6C62EE555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4">
              <a:extLst>
                <a:ext uri="{FF2B5EF4-FFF2-40B4-BE49-F238E27FC236}">
                  <a16:creationId xmlns:a16="http://schemas.microsoft.com/office/drawing/2014/main" id="{5EC9C299-85CB-409E-80B2-F3F1E3149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66">
              <a:extLst>
                <a:ext uri="{FF2B5EF4-FFF2-40B4-BE49-F238E27FC236}">
                  <a16:creationId xmlns:a16="http://schemas.microsoft.com/office/drawing/2014/main" id="{E56E79AE-691C-4BA9-A736-A35E5BF52B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4537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6E1EF5A7-11E9-E409-F45F-8A3D843AC87B}"/>
              </a:ext>
            </a:extLst>
          </p:cNvPr>
          <p:cNvSpPr>
            <a:spLocks noGrp="1"/>
          </p:cNvSpPr>
          <p:nvPr>
            <p:ph type="ctrTitle"/>
          </p:nvPr>
        </p:nvSpPr>
        <p:spPr>
          <a:xfrm>
            <a:off x="338668" y="898235"/>
            <a:ext cx="3928532" cy="5061527"/>
          </a:xfrm>
        </p:spPr>
        <p:txBody>
          <a:bodyPr>
            <a:normAutofit/>
          </a:bodyPr>
          <a:lstStyle/>
          <a:p>
            <a:pPr rtl="0">
              <a:lnSpc>
                <a:spcPct val="100000"/>
              </a:lnSpc>
              <a:spcBef>
                <a:spcPts val="1000"/>
              </a:spcBef>
              <a:spcAft>
                <a:spcPts val="0"/>
              </a:spcAft>
            </a:pPr>
            <a:r>
              <a:rPr lang="en-US" sz="1600" b="0" i="0" u="none" strike="noStrike" dirty="0">
                <a:solidFill>
                  <a:srgbClr val="000000"/>
                </a:solidFill>
                <a:effectLst/>
                <a:latin typeface="Verdana" panose="020B0604030504040204" pitchFamily="34" charset="0"/>
                <a:ea typeface="Verdana" panose="020B0604030504040204" pitchFamily="34" charset="0"/>
              </a:rPr>
              <a:t>Before proceeding with the analysis, </a:t>
            </a:r>
            <a:r>
              <a:rPr lang="en-US" sz="1600" b="0" i="0" u="none" strike="noStrike" dirty="0">
                <a:solidFill>
                  <a:schemeClr val="accent1">
                    <a:lumMod val="75000"/>
                  </a:schemeClr>
                </a:solidFill>
                <a:effectLst/>
                <a:latin typeface="Verdana" panose="020B0604030504040204" pitchFamily="34" charset="0"/>
                <a:ea typeface="Verdana" panose="020B0604030504040204" pitchFamily="34" charset="0"/>
              </a:rPr>
              <a:t>a preparation phase</a:t>
            </a:r>
            <a:r>
              <a:rPr lang="en-US" sz="1600" b="0" i="0" u="none" strike="noStrike" dirty="0">
                <a:solidFill>
                  <a:srgbClr val="000000"/>
                </a:solidFill>
                <a:effectLst/>
                <a:latin typeface="Verdana" panose="020B0604030504040204" pitchFamily="34" charset="0"/>
                <a:ea typeface="Verdana" panose="020B0604030504040204" pitchFamily="34" charset="0"/>
              </a:rPr>
              <a:t> is mandatory to organize the dataset.</a:t>
            </a:r>
            <a:br>
              <a:rPr lang="en-US" sz="1600" b="0" dirty="0">
                <a:effectLst/>
                <a:latin typeface="Verdana" panose="020B0604030504040204" pitchFamily="34" charset="0"/>
                <a:ea typeface="Verdana" panose="020B0604030504040204" pitchFamily="34" charset="0"/>
              </a:rPr>
            </a:br>
            <a:br>
              <a:rPr lang="en-US" sz="1600" b="0" dirty="0">
                <a:effectLst/>
                <a:latin typeface="Verdana" panose="020B0604030504040204" pitchFamily="34" charset="0"/>
                <a:ea typeface="Verdana" panose="020B0604030504040204" pitchFamily="34" charset="0"/>
              </a:rPr>
            </a:br>
            <a:r>
              <a:rPr lang="en-US" sz="1600" b="1" i="0" u="none" strike="noStrike" dirty="0">
                <a:solidFill>
                  <a:schemeClr val="accent1">
                    <a:lumMod val="75000"/>
                  </a:schemeClr>
                </a:solidFill>
                <a:effectLst/>
                <a:latin typeface="Verdana" panose="020B0604030504040204" pitchFamily="34" charset="0"/>
                <a:ea typeface="Verdana" panose="020B0604030504040204" pitchFamily="34" charset="0"/>
              </a:rPr>
              <a:t>ETL</a:t>
            </a:r>
            <a:r>
              <a:rPr lang="en-US" sz="1600" b="0" i="0" u="none" strike="noStrike" dirty="0">
                <a:solidFill>
                  <a:srgbClr val="000000"/>
                </a:solidFill>
                <a:effectLst/>
                <a:latin typeface="Verdana" panose="020B0604030504040204" pitchFamily="34" charset="0"/>
                <a:ea typeface="Verdana" panose="020B0604030504040204" pitchFamily="34" charset="0"/>
              </a:rPr>
              <a:t> is a process that allows us to do this through the extraction, integration and cleaning of data from operational sources to eventually feed the data warehouse and it consists in three phases: </a:t>
            </a:r>
            <a:r>
              <a:rPr lang="en-US" sz="1600" b="0" i="0" u="none" strike="noStrike" dirty="0">
                <a:solidFill>
                  <a:schemeClr val="accent1">
                    <a:lumMod val="75000"/>
                  </a:schemeClr>
                </a:solidFill>
                <a:effectLst/>
                <a:latin typeface="Verdana" panose="020B0604030504040204" pitchFamily="34" charset="0"/>
                <a:ea typeface="Verdana" panose="020B0604030504040204" pitchFamily="34" charset="0"/>
              </a:rPr>
              <a:t>Extraction, Transformation, Loading</a:t>
            </a:r>
            <a:r>
              <a:rPr lang="en-US" sz="1600" b="0" i="0" u="none" strike="noStrike" dirty="0">
                <a:solidFill>
                  <a:srgbClr val="000000"/>
                </a:solidFill>
                <a:effectLst/>
                <a:latin typeface="Verdana" panose="020B0604030504040204" pitchFamily="34" charset="0"/>
                <a:ea typeface="Verdana" panose="020B0604030504040204" pitchFamily="34" charset="0"/>
              </a:rPr>
              <a:t>. </a:t>
            </a:r>
            <a:br>
              <a:rPr lang="en-US" sz="1600" b="0" dirty="0">
                <a:effectLst/>
                <a:latin typeface="Verdana" panose="020B0604030504040204" pitchFamily="34" charset="0"/>
                <a:ea typeface="Verdana" panose="020B0604030504040204" pitchFamily="34" charset="0"/>
              </a:rPr>
            </a:br>
            <a:br>
              <a:rPr lang="en-US" sz="1600" b="0" dirty="0">
                <a:effectLst/>
                <a:latin typeface="Verdana" panose="020B0604030504040204" pitchFamily="34" charset="0"/>
                <a:ea typeface="Verdana" panose="020B0604030504040204" pitchFamily="34" charset="0"/>
              </a:rPr>
            </a:br>
            <a:r>
              <a:rPr lang="en-US" sz="1600" b="0" i="0" u="none" strike="noStrike" dirty="0">
                <a:solidFill>
                  <a:srgbClr val="000000"/>
                </a:solidFill>
                <a:effectLst/>
                <a:latin typeface="Verdana" panose="020B0604030504040204" pitchFamily="34" charset="0"/>
                <a:ea typeface="Verdana" panose="020B0604030504040204" pitchFamily="34" charset="0"/>
              </a:rPr>
              <a:t>The tool used is Tableau Prep Builder.</a:t>
            </a:r>
            <a:br>
              <a:rPr lang="en-US" sz="1200" b="0" dirty="0">
                <a:effectLst/>
              </a:rPr>
            </a:br>
            <a:br>
              <a:rPr lang="en-US" sz="1200" dirty="0"/>
            </a:br>
            <a:endParaRPr lang="it-IT" sz="4400" dirty="0"/>
          </a:p>
        </p:txBody>
      </p:sp>
      <p:pic>
        <p:nvPicPr>
          <p:cNvPr id="2050" name="Picture 2">
            <a:extLst>
              <a:ext uri="{FF2B5EF4-FFF2-40B4-BE49-F238E27FC236}">
                <a16:creationId xmlns:a16="http://schemas.microsoft.com/office/drawing/2014/main" id="{9C4D752B-E77F-6D82-92C6-826961B7A4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9964" y="521826"/>
            <a:ext cx="4783368" cy="5814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571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7" name="Freeform: Shape 205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6E1EF5A7-11E9-E409-F45F-8A3D843AC87B}"/>
              </a:ext>
            </a:extLst>
          </p:cNvPr>
          <p:cNvSpPr>
            <a:spLocks noGrp="1"/>
          </p:cNvSpPr>
          <p:nvPr>
            <p:ph type="ctrTitle"/>
          </p:nvPr>
        </p:nvSpPr>
        <p:spPr>
          <a:xfrm>
            <a:off x="1092984" y="304720"/>
            <a:ext cx="10002983" cy="517236"/>
          </a:xfrm>
        </p:spPr>
        <p:txBody>
          <a:bodyPr>
            <a:normAutofit/>
          </a:bodyPr>
          <a:lstStyle/>
          <a:p>
            <a:pPr rtl="0">
              <a:spcBef>
                <a:spcPts val="1000"/>
              </a:spcBef>
              <a:spcAft>
                <a:spcPts val="1200"/>
              </a:spcAft>
            </a:pPr>
            <a:r>
              <a:rPr lang="it-IT" sz="1800" b="1" i="0" u="none" strike="noStrike" dirty="0">
                <a:solidFill>
                  <a:srgbClr val="366091"/>
                </a:solidFill>
                <a:effectLst/>
                <a:latin typeface="Verdana" panose="020B0604030504040204" pitchFamily="34" charset="0"/>
              </a:rPr>
              <a:t>I. </a:t>
            </a:r>
            <a:r>
              <a:rPr lang="it-IT" sz="1800" b="1" i="0" u="none" strike="noStrike" dirty="0" err="1">
                <a:solidFill>
                  <a:srgbClr val="366091"/>
                </a:solidFill>
                <a:effectLst/>
                <a:latin typeface="Verdana" panose="020B0604030504040204" pitchFamily="34" charset="0"/>
              </a:rPr>
              <a:t>Cleaning</a:t>
            </a:r>
            <a:endParaRPr lang="it-IT" sz="4400" dirty="0"/>
          </a:p>
        </p:txBody>
      </p:sp>
      <p:pic>
        <p:nvPicPr>
          <p:cNvPr id="1026" name="Picture 2" descr="Immagine che contiene tavolo&#10;&#10;Descrizione generata automaticamente">
            <a:extLst>
              <a:ext uri="{FF2B5EF4-FFF2-40B4-BE49-F238E27FC236}">
                <a16:creationId xmlns:a16="http://schemas.microsoft.com/office/drawing/2014/main" id="{93A4E455-3EA0-63E2-B0A0-BE85E918B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605" y="2924736"/>
            <a:ext cx="3771900" cy="3715379"/>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6585C08-CD3F-B213-175C-AA4E941F05FD}"/>
              </a:ext>
            </a:extLst>
          </p:cNvPr>
          <p:cNvSpPr txBox="1"/>
          <p:nvPr/>
        </p:nvSpPr>
        <p:spPr>
          <a:xfrm>
            <a:off x="1191490" y="3161087"/>
            <a:ext cx="3260437" cy="2800767"/>
          </a:xfrm>
          <a:prstGeom prst="rect">
            <a:avLst/>
          </a:prstGeom>
          <a:noFill/>
        </p:spPr>
        <p:txBody>
          <a:bodyPr wrap="square" rtlCol="0">
            <a:spAutoFit/>
          </a:bodyPr>
          <a:lstStyle/>
          <a:p>
            <a:pPr algn="just"/>
            <a:r>
              <a:rPr lang="en-US" sz="1600" b="0" i="0" u="none" strike="noStrike" dirty="0">
                <a:solidFill>
                  <a:srgbClr val="000000"/>
                </a:solidFill>
                <a:effectLst/>
                <a:latin typeface="Verdana" panose="020B0604030504040204" pitchFamily="34" charset="0"/>
              </a:rPr>
              <a:t>- Since the 6 WHO regions and some countries did not have values in </a:t>
            </a:r>
            <a:r>
              <a:rPr lang="en-US" sz="1600" b="0" i="1" u="none" strike="noStrike" dirty="0">
                <a:solidFill>
                  <a:srgbClr val="000000"/>
                </a:solidFill>
                <a:effectLst/>
                <a:latin typeface="Verdana" panose="020B0604030504040204" pitchFamily="34" charset="0"/>
              </a:rPr>
              <a:t>Area Code</a:t>
            </a:r>
            <a:r>
              <a:rPr lang="en-US" sz="1600" b="0" i="0" u="none" strike="noStrike" dirty="0">
                <a:solidFill>
                  <a:srgbClr val="000000"/>
                </a:solidFill>
                <a:effectLst/>
                <a:latin typeface="Verdana" panose="020B0604030504040204" pitchFamily="34" charset="0"/>
              </a:rPr>
              <a:t>, we created a calculated field in which we put the values of the original </a:t>
            </a:r>
            <a:r>
              <a:rPr lang="en-US" sz="1600" b="0" i="1" u="none" strike="noStrike" dirty="0">
                <a:solidFill>
                  <a:srgbClr val="000000"/>
                </a:solidFill>
                <a:effectLst/>
                <a:latin typeface="Verdana" panose="020B0604030504040204" pitchFamily="34" charset="0"/>
              </a:rPr>
              <a:t>Area Code</a:t>
            </a:r>
            <a:r>
              <a:rPr lang="en-US" sz="1600" b="0" i="0" u="none" strike="noStrike" dirty="0">
                <a:solidFill>
                  <a:srgbClr val="000000"/>
                </a:solidFill>
                <a:effectLst/>
                <a:latin typeface="Verdana" panose="020B0604030504040204" pitchFamily="34" charset="0"/>
              </a:rPr>
              <a:t> variable and added the codes missing. </a:t>
            </a:r>
          </a:p>
          <a:p>
            <a:endParaRPr lang="en-US" sz="1600" dirty="0">
              <a:solidFill>
                <a:srgbClr val="000000"/>
              </a:solidFill>
              <a:latin typeface="Verdana" panose="020B0604030504040204" pitchFamily="34" charset="0"/>
            </a:endParaRPr>
          </a:p>
          <a:p>
            <a:r>
              <a:rPr lang="en-US" sz="1600" b="0" i="0" u="none" strike="noStrike" dirty="0">
                <a:solidFill>
                  <a:srgbClr val="000000"/>
                </a:solidFill>
                <a:effectLst/>
                <a:latin typeface="Verdana" panose="020B0604030504040204" pitchFamily="34" charset="0"/>
              </a:rPr>
              <a:t>This new calculated field override the original variable.</a:t>
            </a:r>
            <a:endParaRPr lang="it-IT" sz="1600" dirty="0"/>
          </a:p>
        </p:txBody>
      </p:sp>
      <p:sp>
        <p:nvSpPr>
          <p:cNvPr id="4" name="Freccia a destra 3">
            <a:extLst>
              <a:ext uri="{FF2B5EF4-FFF2-40B4-BE49-F238E27FC236}">
                <a16:creationId xmlns:a16="http://schemas.microsoft.com/office/drawing/2014/main" id="{40FC49D7-785F-3677-4631-E7345D2AAFE2}"/>
              </a:ext>
            </a:extLst>
          </p:cNvPr>
          <p:cNvSpPr/>
          <p:nvPr/>
        </p:nvSpPr>
        <p:spPr>
          <a:xfrm>
            <a:off x="4982817" y="4223199"/>
            <a:ext cx="1431235" cy="371061"/>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1F757F13-27AF-A2ED-F7AB-F43768870F73}"/>
              </a:ext>
            </a:extLst>
          </p:cNvPr>
          <p:cNvSpPr txBox="1"/>
          <p:nvPr/>
        </p:nvSpPr>
        <p:spPr>
          <a:xfrm>
            <a:off x="913710" y="979014"/>
            <a:ext cx="9828271" cy="2092881"/>
          </a:xfrm>
          <a:prstGeom prst="rect">
            <a:avLst/>
          </a:prstGeom>
          <a:noFill/>
        </p:spPr>
        <p:txBody>
          <a:bodyPr wrap="square" rtlCol="0">
            <a:spAutoFit/>
          </a:bodyPr>
          <a:lstStyle/>
          <a:p>
            <a:r>
              <a:rPr lang="en-US" sz="1600" b="1" i="0" u="none" strike="noStrike" dirty="0">
                <a:solidFill>
                  <a:srgbClr val="000000"/>
                </a:solidFill>
                <a:effectLst/>
                <a:latin typeface="Verdana" panose="020B0604030504040204" pitchFamily="34" charset="0"/>
              </a:rPr>
              <a:t>For each table:</a:t>
            </a:r>
            <a:br>
              <a:rPr lang="en-US" sz="1600" b="0" dirty="0">
                <a:effectLst/>
              </a:rPr>
            </a:br>
            <a:br>
              <a:rPr lang="en-US" sz="1600" b="0" dirty="0">
                <a:effectLst/>
              </a:rPr>
            </a:br>
            <a:r>
              <a:rPr lang="en-US" sz="1600" b="0" i="0" u="none" strike="noStrike" dirty="0">
                <a:solidFill>
                  <a:srgbClr val="000000"/>
                </a:solidFill>
                <a:effectLst/>
                <a:latin typeface="Verdana" panose="020B0604030504040204" pitchFamily="34" charset="0"/>
              </a:rPr>
              <a:t>- Removed some values in the variable </a:t>
            </a:r>
            <a:r>
              <a:rPr lang="en-US" sz="1600" b="0" i="1" u="none" strike="noStrike" dirty="0">
                <a:solidFill>
                  <a:srgbClr val="000000"/>
                </a:solidFill>
                <a:effectLst/>
                <a:latin typeface="Verdana" panose="020B0604030504040204" pitchFamily="34" charset="0"/>
              </a:rPr>
              <a:t>Country</a:t>
            </a:r>
            <a:r>
              <a:rPr lang="en-US" sz="1600" b="0" i="0" u="none" strike="noStrike" dirty="0">
                <a:solidFill>
                  <a:srgbClr val="000000"/>
                </a:solidFill>
                <a:effectLst/>
                <a:latin typeface="Verdana" panose="020B0604030504040204" pitchFamily="34" charset="0"/>
              </a:rPr>
              <a:t> that didn’t match with the business questions.</a:t>
            </a:r>
            <a:br>
              <a:rPr lang="en-US" sz="1600" b="0" i="0" u="none" strike="noStrike" dirty="0">
                <a:solidFill>
                  <a:srgbClr val="000000"/>
                </a:solidFill>
                <a:effectLst/>
                <a:latin typeface="Verdana" panose="020B0604030504040204" pitchFamily="34" charset="0"/>
              </a:rPr>
            </a:br>
            <a:br>
              <a:rPr lang="en-US" sz="1600" b="0" dirty="0">
                <a:effectLst/>
              </a:rPr>
            </a:br>
            <a:r>
              <a:rPr lang="en-US" sz="1600" b="0" dirty="0">
                <a:effectLst/>
                <a:latin typeface="Verdana" panose="020B0604030504040204" pitchFamily="34" charset="0"/>
                <a:ea typeface="Verdana" panose="020B0604030504040204" pitchFamily="34" charset="0"/>
              </a:rPr>
              <a:t>-</a:t>
            </a:r>
            <a:r>
              <a:rPr lang="en-US" sz="1600" b="0" dirty="0">
                <a:effectLst/>
              </a:rPr>
              <a:t> </a:t>
            </a:r>
            <a:r>
              <a:rPr lang="en-US" sz="1600" dirty="0">
                <a:solidFill>
                  <a:srgbClr val="000000"/>
                </a:solidFill>
                <a:latin typeface="Verdana" panose="020B0604030504040204" pitchFamily="34" charset="0"/>
              </a:rPr>
              <a:t>R</a:t>
            </a:r>
            <a:r>
              <a:rPr lang="en-US" sz="1600" b="0" i="0" u="none" strike="noStrike" dirty="0">
                <a:solidFill>
                  <a:srgbClr val="000000"/>
                </a:solidFill>
                <a:effectLst/>
                <a:latin typeface="Verdana" panose="020B0604030504040204" pitchFamily="34" charset="0"/>
              </a:rPr>
              <a:t>enamed </a:t>
            </a:r>
            <a:r>
              <a:rPr lang="en-US" sz="1600" b="0" i="1" u="none" strike="noStrike" dirty="0">
                <a:solidFill>
                  <a:srgbClr val="000000"/>
                </a:solidFill>
                <a:effectLst/>
                <a:latin typeface="Verdana" panose="020B0604030504040204" pitchFamily="34" charset="0"/>
              </a:rPr>
              <a:t>Country</a:t>
            </a:r>
            <a:r>
              <a:rPr lang="en-US" sz="1600" b="0" i="0" u="none" strike="noStrike" dirty="0">
                <a:solidFill>
                  <a:srgbClr val="000000"/>
                </a:solidFill>
                <a:effectLst/>
                <a:latin typeface="Verdana" panose="020B0604030504040204" pitchFamily="34" charset="0"/>
              </a:rPr>
              <a:t> and </a:t>
            </a:r>
            <a:r>
              <a:rPr lang="en-US" sz="1600" b="0" i="1" u="none" strike="noStrike" dirty="0">
                <a:solidFill>
                  <a:srgbClr val="000000"/>
                </a:solidFill>
                <a:effectLst/>
                <a:latin typeface="Verdana" panose="020B0604030504040204" pitchFamily="34" charset="0"/>
              </a:rPr>
              <a:t>Country Code</a:t>
            </a:r>
            <a:r>
              <a:rPr lang="en-US" sz="1600" b="0" i="0" u="none" strike="noStrike" dirty="0">
                <a:solidFill>
                  <a:srgbClr val="000000"/>
                </a:solidFill>
                <a:effectLst/>
                <a:latin typeface="Verdana" panose="020B0604030504040204" pitchFamily="34" charset="0"/>
              </a:rPr>
              <a:t> in </a:t>
            </a:r>
            <a:r>
              <a:rPr lang="en-US" sz="1600" b="0" i="1" u="none" strike="noStrike" dirty="0">
                <a:solidFill>
                  <a:srgbClr val="000000"/>
                </a:solidFill>
                <a:effectLst/>
                <a:latin typeface="Verdana" panose="020B0604030504040204" pitchFamily="34" charset="0"/>
              </a:rPr>
              <a:t>Area</a:t>
            </a:r>
            <a:r>
              <a:rPr lang="en-US" sz="1600" b="0" i="0" u="none" strike="noStrike" dirty="0">
                <a:solidFill>
                  <a:srgbClr val="000000"/>
                </a:solidFill>
                <a:effectLst/>
                <a:latin typeface="Verdana" panose="020B0604030504040204" pitchFamily="34" charset="0"/>
              </a:rPr>
              <a:t> and </a:t>
            </a:r>
            <a:r>
              <a:rPr lang="en-US" sz="1600" b="0" i="1" u="none" strike="noStrike" dirty="0">
                <a:solidFill>
                  <a:srgbClr val="000000"/>
                </a:solidFill>
                <a:effectLst/>
                <a:latin typeface="Verdana" panose="020B0604030504040204" pitchFamily="34" charset="0"/>
              </a:rPr>
              <a:t>Area Code</a:t>
            </a:r>
            <a:r>
              <a:rPr lang="en-US" sz="1600" b="0" i="0" u="none" strike="noStrike" dirty="0">
                <a:solidFill>
                  <a:srgbClr val="000000"/>
                </a:solidFill>
                <a:effectLst/>
                <a:latin typeface="Verdana" panose="020B0604030504040204" pitchFamily="34" charset="0"/>
              </a:rPr>
              <a:t>, since these variables also include the data of the 6 WHO regions (so to have a more general reference name).</a:t>
            </a:r>
            <a:br>
              <a:rPr lang="en-US" sz="1800" b="0" i="0" u="none" strike="noStrike" dirty="0">
                <a:solidFill>
                  <a:srgbClr val="000000"/>
                </a:solidFill>
                <a:effectLst/>
                <a:latin typeface="Verdana" panose="020B0604030504040204" pitchFamily="34" charset="0"/>
              </a:rPr>
            </a:br>
            <a:endParaRPr lang="en-GB" dirty="0"/>
          </a:p>
        </p:txBody>
      </p:sp>
    </p:spTree>
    <p:extLst>
      <p:ext uri="{BB962C8B-B14F-4D97-AF65-F5344CB8AC3E}">
        <p14:creationId xmlns:p14="http://schemas.microsoft.com/office/powerpoint/2010/main" val="41974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7" name="Freeform: Shape 205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6E1EF5A7-11E9-E409-F45F-8A3D843AC87B}"/>
              </a:ext>
            </a:extLst>
          </p:cNvPr>
          <p:cNvSpPr>
            <a:spLocks noGrp="1"/>
          </p:cNvSpPr>
          <p:nvPr>
            <p:ph type="ctrTitle"/>
          </p:nvPr>
        </p:nvSpPr>
        <p:spPr>
          <a:xfrm>
            <a:off x="652343" y="919064"/>
            <a:ext cx="10620880" cy="1797504"/>
          </a:xfrm>
        </p:spPr>
        <p:txBody>
          <a:bodyPr>
            <a:normAutofit/>
          </a:bodyPr>
          <a:lstStyle/>
          <a:p>
            <a:pPr algn="l" rtl="0" fontAlgn="base">
              <a:spcBef>
                <a:spcPts val="0"/>
              </a:spcBef>
              <a:spcAft>
                <a:spcPts val="0"/>
              </a:spcAft>
            </a:pPr>
            <a:r>
              <a:rPr lang="en-US" sz="1800" b="0" i="0" u="none" strike="noStrike" dirty="0">
                <a:solidFill>
                  <a:srgbClr val="000000"/>
                </a:solidFill>
                <a:effectLst/>
                <a:latin typeface="Verdana" panose="020B0604030504040204" pitchFamily="34" charset="0"/>
                <a:ea typeface="Verdana" panose="020B0604030504040204" pitchFamily="34" charset="0"/>
              </a:rPr>
              <a:t>- Transformed null values in numeric (= 0). </a:t>
            </a:r>
            <a:br>
              <a:rPr lang="en-US" sz="1800" b="0" i="0" u="none" strike="noStrike" dirty="0">
                <a:solidFill>
                  <a:srgbClr val="000000"/>
                </a:solidFill>
                <a:effectLst/>
                <a:latin typeface="Verdana" panose="020B0604030504040204" pitchFamily="34" charset="0"/>
                <a:ea typeface="Verdana" panose="020B0604030504040204" pitchFamily="34" charset="0"/>
              </a:rPr>
            </a:br>
            <a:br>
              <a:rPr lang="en-US" sz="1800" b="0" i="1" u="none" strike="noStrike" dirty="0">
                <a:solidFill>
                  <a:srgbClr val="000000"/>
                </a:solidFill>
                <a:effectLst/>
                <a:latin typeface="Verdana" panose="020B0604030504040204" pitchFamily="34" charset="0"/>
                <a:ea typeface="Verdana" panose="020B0604030504040204" pitchFamily="34" charset="0"/>
              </a:rPr>
            </a:br>
            <a:r>
              <a:rPr lang="en-US" sz="1800" b="0" i="0" u="none" strike="noStrike" dirty="0">
                <a:solidFill>
                  <a:srgbClr val="000000"/>
                </a:solidFill>
                <a:effectLst/>
                <a:latin typeface="Verdana" panose="020B0604030504040204" pitchFamily="34" charset="0"/>
                <a:ea typeface="Verdana" panose="020B0604030504040204" pitchFamily="34" charset="0"/>
              </a:rPr>
              <a:t>Below, it is reported just an example of how this change has been done for all the variables.</a:t>
            </a:r>
            <a:endParaRPr lang="it-IT" sz="4400" dirty="0"/>
          </a:p>
        </p:txBody>
      </p:sp>
      <p:sp>
        <p:nvSpPr>
          <p:cNvPr id="3" name="CasellaDiTesto 2">
            <a:extLst>
              <a:ext uri="{FF2B5EF4-FFF2-40B4-BE49-F238E27FC236}">
                <a16:creationId xmlns:a16="http://schemas.microsoft.com/office/drawing/2014/main" id="{E9EFF76D-7471-7B6B-CC58-B4FA19DE36CA}"/>
              </a:ext>
            </a:extLst>
          </p:cNvPr>
          <p:cNvSpPr txBox="1"/>
          <p:nvPr/>
        </p:nvSpPr>
        <p:spPr>
          <a:xfrm>
            <a:off x="652345" y="4430223"/>
            <a:ext cx="10620879" cy="1600438"/>
          </a:xfrm>
          <a:prstGeom prst="rect">
            <a:avLst/>
          </a:prstGeom>
          <a:noFill/>
        </p:spPr>
        <p:txBody>
          <a:bodyPr wrap="square" rtlCol="0">
            <a:spAutoFit/>
          </a:bodyPr>
          <a:lstStyle/>
          <a:p>
            <a:endParaRPr lang="en-US" dirty="0"/>
          </a:p>
          <a:p>
            <a:r>
              <a:rPr lang="en-US" sz="1600" dirty="0">
                <a:latin typeface="Verdana" panose="020B0604030504040204" pitchFamily="34" charset="0"/>
                <a:ea typeface="Verdana" panose="020B0604030504040204" pitchFamily="34" charset="0"/>
              </a:rPr>
              <a:t>- Changed the variable “Table names” in “Age”</a:t>
            </a:r>
          </a:p>
          <a:p>
            <a:pPr algn="ctr"/>
            <a:endParaRPr lang="en-US" sz="1600" dirty="0">
              <a:latin typeface="Verdana" panose="020B0604030504040204" pitchFamily="34" charset="0"/>
              <a:ea typeface="Verdana" panose="020B0604030504040204" pitchFamily="34" charset="0"/>
            </a:endParaRPr>
          </a:p>
          <a:p>
            <a:pPr algn="just"/>
            <a:r>
              <a:rPr lang="en-US" sz="1600" dirty="0">
                <a:latin typeface="Verdana" panose="020B0604030504040204" pitchFamily="34" charset="0"/>
                <a:ea typeface="Verdana" panose="020B0604030504040204" pitchFamily="34" charset="0"/>
              </a:rPr>
              <a:t>- Removed “England”, “Scotland”, “Wales” and “Northern Ireland” since we also have “United kingdom” that include these countries and by Default the maps of Tableau Desktop are set considering this setting.</a:t>
            </a:r>
            <a:endParaRPr lang="en-US" dirty="0"/>
          </a:p>
        </p:txBody>
      </p:sp>
      <p:sp>
        <p:nvSpPr>
          <p:cNvPr id="4" name="CasellaDiTesto 3">
            <a:extLst>
              <a:ext uri="{FF2B5EF4-FFF2-40B4-BE49-F238E27FC236}">
                <a16:creationId xmlns:a16="http://schemas.microsoft.com/office/drawing/2014/main" id="{F8F8AD5D-6456-9910-B53E-DE1A80CA4FB1}"/>
              </a:ext>
            </a:extLst>
          </p:cNvPr>
          <p:cNvSpPr txBox="1"/>
          <p:nvPr/>
        </p:nvSpPr>
        <p:spPr>
          <a:xfrm>
            <a:off x="5021879" y="473752"/>
            <a:ext cx="1881808" cy="369332"/>
          </a:xfrm>
          <a:prstGeom prst="rect">
            <a:avLst/>
          </a:prstGeom>
          <a:noFill/>
        </p:spPr>
        <p:txBody>
          <a:bodyPr wrap="square" rtlCol="0">
            <a:spAutoFit/>
          </a:bodyPr>
          <a:lstStyle/>
          <a:p>
            <a:pPr algn="ctr"/>
            <a:r>
              <a:rPr lang="it-IT" sz="1800" b="1" i="0" u="none" strike="noStrike" dirty="0">
                <a:solidFill>
                  <a:srgbClr val="366091"/>
                </a:solidFill>
                <a:effectLst/>
                <a:latin typeface="Verdana" panose="020B0604030504040204" pitchFamily="34" charset="0"/>
              </a:rPr>
              <a:t>II. Union</a:t>
            </a:r>
            <a:endParaRPr lang="it-IT" dirty="0"/>
          </a:p>
        </p:txBody>
      </p:sp>
      <p:pic>
        <p:nvPicPr>
          <p:cNvPr id="5" name="Picture 2">
            <a:extLst>
              <a:ext uri="{FF2B5EF4-FFF2-40B4-BE49-F238E27FC236}">
                <a16:creationId xmlns:a16="http://schemas.microsoft.com/office/drawing/2014/main" id="{F859B164-D13C-14CB-7FB7-27888EC671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63" y="3626790"/>
            <a:ext cx="5458041" cy="35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4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1901</TotalTime>
  <Words>2700</Words>
  <Application>Microsoft Office PowerPoint</Application>
  <PresentationFormat>Widescreen</PresentationFormat>
  <Paragraphs>166</Paragraphs>
  <Slides>31</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31</vt:i4>
      </vt:variant>
    </vt:vector>
  </HeadingPairs>
  <TitlesOfParts>
    <vt:vector size="37" baseType="lpstr">
      <vt:lpstr>Arial</vt:lpstr>
      <vt:lpstr>Calibri</vt:lpstr>
      <vt:lpstr>Calibri Light</vt:lpstr>
      <vt:lpstr>Georgia</vt:lpstr>
      <vt:lpstr>Verdana</vt:lpstr>
      <vt:lpstr>Tema di Office</vt:lpstr>
      <vt:lpstr>Presentazione standard di PowerPoint</vt:lpstr>
      <vt:lpstr>Starting Dataset</vt:lpstr>
      <vt:lpstr>Presentazione standard di PowerPoint</vt:lpstr>
      <vt:lpstr>Presentazione standard di PowerPoint</vt:lpstr>
      <vt:lpstr>Business Questions</vt:lpstr>
      <vt:lpstr>ETL PROCESS</vt:lpstr>
      <vt:lpstr>Before proceeding with the analysis, a preparation phase is mandatory to organize the dataset.  ETL is a process that allows us to do this through the extraction, integration and cleaning of data from operational sources to eventually feed the data warehouse and it consists in three phases: Extraction, Transformation, Loading.   The tool used is Tableau Prep Builder.  </vt:lpstr>
      <vt:lpstr>I. Cleaning</vt:lpstr>
      <vt:lpstr>- Transformed null values in numeric (= 0).   Below, it is reported just an example of how this change has been done for all the variables.</vt:lpstr>
      <vt:lpstr>Dimensional Fact Model</vt:lpstr>
      <vt:lpstr>In our dataset, the fact is represented by Deaths, while its measure is Number.   The dimensions are represented by Year, Area, Age groups and Causes.   For the Area dimension we recognize a hierarchy composed of it and the dimensional attribute WHO region.  Area -&gt; WHO region</vt:lpstr>
      <vt:lpstr>Sheets &amp; Dashboards</vt:lpstr>
      <vt:lpstr>This dashboard aims to analyse the trend of the causes of deaths according to the WHO regions.  There are five sheets:  1) N. of Deaths per Region, 2) Causes of deaths, 3) Changes of deaths throughout the years, 4) Sum of deaths, 5) Sum of deaths per year.  </vt:lpstr>
      <vt:lpstr>Sheet: N. of deaths per region</vt:lpstr>
      <vt:lpstr>Sheet: Causes of Deaths</vt:lpstr>
      <vt:lpstr>Sheet: Changes of deaths throughout the years</vt:lpstr>
      <vt:lpstr>Sheet: Sum of Deaths per year</vt:lpstr>
      <vt:lpstr>          This dashboard aims to analyse the trend of the causes of deaths according to the age groups.  There are six sheets:  Map of Deaths, Causes of deaths per age, N. of Deaths per Age area chart, N. of deaths Rank country, N. of deaths line chart country tooltip, Sum of Deaths per age.    </vt:lpstr>
      <vt:lpstr>Sheet: Map of Deaths + N. of Deaths line chart country tooltip</vt:lpstr>
      <vt:lpstr>Sheet: Causes of Deaths per age</vt:lpstr>
      <vt:lpstr>Sheet: N. of Deaths per age area chart</vt:lpstr>
      <vt:lpstr>Sheet: N. of Deaths rank country</vt:lpstr>
      <vt:lpstr>Sheet: Sum of Deaths per age</vt:lpstr>
      <vt:lpstr>Colour Blindness Test</vt:lpstr>
      <vt:lpstr>Presentazione standard di PowerPoint</vt:lpstr>
      <vt:lpstr>Presentazione standard di PowerPoint</vt:lpstr>
      <vt:lpstr>Answers to Business Questions</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GAIA SANDRA SCHILLACI</dc:creator>
  <cp:lastModifiedBy>ALESSANDRO PLATANIA</cp:lastModifiedBy>
  <cp:revision>68</cp:revision>
  <dcterms:created xsi:type="dcterms:W3CDTF">2022-07-04T13:12:34Z</dcterms:created>
  <dcterms:modified xsi:type="dcterms:W3CDTF">2022-07-14T14:23:31Z</dcterms:modified>
</cp:coreProperties>
</file>